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94" r:id="rId2"/>
    <p:sldId id="257" r:id="rId3"/>
    <p:sldId id="287" r:id="rId4"/>
    <p:sldId id="276" r:id="rId5"/>
    <p:sldId id="277" r:id="rId6"/>
    <p:sldId id="278" r:id="rId7"/>
    <p:sldId id="279" r:id="rId8"/>
    <p:sldId id="280" r:id="rId9"/>
    <p:sldId id="264" r:id="rId10"/>
    <p:sldId id="281" r:id="rId11"/>
    <p:sldId id="282" r:id="rId12"/>
    <p:sldId id="283" r:id="rId13"/>
    <p:sldId id="284" r:id="rId14"/>
    <p:sldId id="286" r:id="rId15"/>
    <p:sldId id="289" r:id="rId16"/>
    <p:sldId id="290" r:id="rId17"/>
    <p:sldId id="292" r:id="rId18"/>
    <p:sldId id="272" r:id="rId19"/>
    <p:sldId id="29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9933"/>
    <a:srgbClr val="CCEC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3" autoAdjust="0"/>
    <p:restoredTop sz="94111" autoAdjust="0"/>
  </p:normalViewPr>
  <p:slideViewPr>
    <p:cSldViewPr>
      <p:cViewPr varScale="1">
        <p:scale>
          <a:sx n="108" d="100"/>
          <a:sy n="108" d="100"/>
        </p:scale>
        <p:origin x="678" y="108"/>
      </p:cViewPr>
      <p:guideLst>
        <p:guide orient="horz" pos="2160"/>
        <p:guide pos="384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4" d="100"/>
        <a:sy n="7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C0722B-DAF4-403A-BFE7-DEAF986C8496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610471-2791-427F-937A-B44B42868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380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7AF6F1-3FEB-4F27-9C6F-067302E6BB8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98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10471-2791-427F-937A-B44B4286853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270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10471-2791-427F-937A-B44B4286853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958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6A702-D38B-4A96-9821-B9383F603B1C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20763-6500-413A-829C-0C334815A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590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6A702-D38B-4A96-9821-B9383F603B1C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20763-6500-413A-829C-0C334815A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823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6A702-D38B-4A96-9821-B9383F603B1C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20763-6500-413A-829C-0C334815A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119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6A702-D38B-4A96-9821-B9383F603B1C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20763-6500-413A-829C-0C334815A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775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6A702-D38B-4A96-9821-B9383F603B1C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20763-6500-413A-829C-0C334815A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502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6A702-D38B-4A96-9821-B9383F603B1C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20763-6500-413A-829C-0C334815A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069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6A702-D38B-4A96-9821-B9383F603B1C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20763-6500-413A-829C-0C334815A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793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6A702-D38B-4A96-9821-B9383F603B1C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20763-6500-413A-829C-0C334815A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902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6A702-D38B-4A96-9821-B9383F603B1C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20763-6500-413A-829C-0C334815A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781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6A702-D38B-4A96-9821-B9383F603B1C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20763-6500-413A-829C-0C334815A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876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6A702-D38B-4A96-9821-B9383F603B1C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20763-6500-413A-829C-0C334815A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614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6A702-D38B-4A96-9821-B9383F603B1C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20763-6500-413A-829C-0C334815A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668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263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0"/>
            <a:ext cx="9982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4305" y="314227"/>
            <a:ext cx="4052895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石窟建築的主體是佛像雕塑</a:t>
            </a:r>
            <a:endParaRPr lang="en-US" sz="24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922755"/>
            <a:ext cx="3810000" cy="1077218"/>
          </a:xfrm>
          <a:prstGeom prst="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名稱：雲岡石窟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規模：洞窟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53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個，造像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5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萬餘尊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684213" indent="-684213"/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地點：山西省大同（北魏初期首都平城）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朝代：北魏初期（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AD 386-471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）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3581400" y="2667000"/>
            <a:ext cx="2590800" cy="3048000"/>
            <a:chOff x="3581400" y="2667000"/>
            <a:chExt cx="2590800" cy="3048000"/>
          </a:xfrm>
        </p:grpSpPr>
        <p:sp>
          <p:nvSpPr>
            <p:cNvPr id="10" name="TextBox 9"/>
            <p:cNvSpPr txBox="1"/>
            <p:nvPr/>
          </p:nvSpPr>
          <p:spPr>
            <a:xfrm>
              <a:off x="3581400" y="2667001"/>
              <a:ext cx="1219200" cy="338554"/>
            </a:xfrm>
            <a:prstGeom prst="rect">
              <a:avLst/>
            </a:prstGeom>
            <a:solidFill>
              <a:srgbClr val="FFC000"/>
            </a:solidFill>
            <a:ln w="28575"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1600" b="1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雲岡第</a:t>
              </a:r>
              <a:r>
                <a:rPr lang="en-US" altLang="zh-CN" sz="1600" b="1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20</a:t>
              </a:r>
              <a:r>
                <a:rPr lang="zh-CN" altLang="en-US" sz="1600" b="1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窟</a:t>
              </a:r>
              <a:endParaRPr 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581400" y="2667000"/>
              <a:ext cx="2590800" cy="30480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14305" y="2182695"/>
            <a:ext cx="2681295" cy="1815882"/>
          </a:xfrm>
          <a:prstGeom prst="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雲岡第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20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窟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同學請參考遊客與佛像的比例，猜測佛像的高度：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342900" indent="-342900">
              <a:buAutoNum type="alphaUcPeriod"/>
            </a:pP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8.2 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米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342900" indent="-342900">
              <a:buAutoNum type="alphaUcPeriod"/>
            </a:pPr>
            <a:r>
              <a:rPr lang="en-US" sz="1600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13.7</a:t>
            </a:r>
            <a:r>
              <a:rPr lang="zh-CN" altLang="en-US" sz="1600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米</a:t>
            </a:r>
            <a:endParaRPr lang="en-US" altLang="zh-CN" sz="1600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342900" indent="-342900">
              <a:buAutoNum type="alphaUcPeriod"/>
            </a:pP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32.5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米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3" name="橢圓 2"/>
          <p:cNvSpPr/>
          <p:nvPr/>
        </p:nvSpPr>
        <p:spPr>
          <a:xfrm>
            <a:off x="152400" y="3429000"/>
            <a:ext cx="12192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34870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4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015840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391400" y="228600"/>
            <a:ext cx="4495800" cy="2554545"/>
          </a:xfrm>
          <a:prstGeom prst="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課堂討論：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古代的人為什麼花費龐大的人力和財力，建造這麼巨大的佛像？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(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答案可多於一個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)</a:t>
            </a:r>
          </a:p>
          <a:p>
            <a:endParaRPr lang="en-US" altLang="zh-CN" sz="16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CN" sz="16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CN" sz="16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CN" sz="16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7696200" y="1395825"/>
            <a:ext cx="4343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造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像者表示對佛的尊敬。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TW" altLang="en-US" sz="1600" dirty="0" smtClean="0">
                <a:latin typeface="新細明體" panose="02020500000000000000" pitchFamily="18" charset="-120"/>
              </a:rPr>
              <a:t>恐怕</a:t>
            </a:r>
            <a:r>
              <a:rPr lang="zh-TW" altLang="en-US" sz="1600" dirty="0">
                <a:latin typeface="新細明體" panose="02020500000000000000" pitchFamily="18" charset="-120"/>
              </a:rPr>
              <a:t>佛會降災。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巨大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的佛像，更容易顯示佛的偉大。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TW" altLang="en-US" sz="1600" dirty="0" smtClean="0">
                <a:latin typeface="新細明體" panose="02020500000000000000" pitchFamily="18" charset="-120"/>
              </a:rPr>
              <a:t>可以</a:t>
            </a:r>
            <a:r>
              <a:rPr lang="zh-TW" altLang="en-US" sz="1600" dirty="0">
                <a:latin typeface="新細明體" panose="02020500000000000000" pitchFamily="18" charset="-120"/>
              </a:rPr>
              <a:t>逃稅。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讓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遠距離的信眾也可以看到佛像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7403920" y="1629103"/>
            <a:ext cx="36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新細明體" panose="02020500000000000000" pitchFamily="18" charset="-120"/>
                <a:sym typeface="Wingdings 2" panose="05020102010507070707" pitchFamily="18" charset="2"/>
              </a:rPr>
              <a:t></a:t>
            </a:r>
            <a:endParaRPr lang="zh-HK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7403920" y="1388826"/>
            <a:ext cx="36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新細明體" panose="02020500000000000000" pitchFamily="18" charset="-120"/>
                <a:sym typeface="Wingdings 2" panose="05020102010507070707" pitchFamily="18" charset="2"/>
              </a:rPr>
              <a:t></a:t>
            </a:r>
            <a:endParaRPr lang="zh-HK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7403920" y="1869379"/>
            <a:ext cx="36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新細明體" panose="02020500000000000000" pitchFamily="18" charset="-120"/>
                <a:sym typeface="Wingdings 2" panose="05020102010507070707" pitchFamily="18" charset="2"/>
              </a:rPr>
              <a:t></a:t>
            </a:r>
            <a:endParaRPr lang="zh-HK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7403920" y="2109655"/>
            <a:ext cx="36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新細明體" panose="02020500000000000000" pitchFamily="18" charset="-120"/>
                <a:sym typeface="Wingdings 2" panose="05020102010507070707" pitchFamily="18" charset="2"/>
              </a:rPr>
              <a:t></a:t>
            </a:r>
            <a:endParaRPr lang="zh-HK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7403920" y="2349932"/>
            <a:ext cx="36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新細明體" panose="02020500000000000000" pitchFamily="18" charset="-120"/>
                <a:sym typeface="Wingdings 2" panose="05020102010507070707" pitchFamily="18" charset="2"/>
              </a:rPr>
              <a:t></a:t>
            </a:r>
            <a:endParaRPr lang="zh-HK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7403304" y="1139642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答案</a:t>
            </a:r>
            <a:r>
              <a:rPr lang="zh-CN" altLang="en-US" sz="1600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endParaRPr lang="en-US" altLang="zh-CN" sz="16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grpSp>
        <p:nvGrpSpPr>
          <p:cNvPr id="13" name="群組 12"/>
          <p:cNvGrpSpPr/>
          <p:nvPr/>
        </p:nvGrpSpPr>
        <p:grpSpPr>
          <a:xfrm>
            <a:off x="7402621" y="1388826"/>
            <a:ext cx="356616" cy="1334112"/>
            <a:chOff x="6999076" y="1388826"/>
            <a:chExt cx="356616" cy="1334112"/>
          </a:xfrm>
        </p:grpSpPr>
        <p:sp>
          <p:nvSpPr>
            <p:cNvPr id="6" name="文字方塊 5"/>
            <p:cNvSpPr txBox="1"/>
            <p:nvPr/>
          </p:nvSpPr>
          <p:spPr>
            <a:xfrm>
              <a:off x="6999076" y="1388826"/>
              <a:ext cx="3566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>
                  <a:solidFill>
                    <a:srgbClr val="FF0000"/>
                  </a:solidFill>
                  <a:latin typeface="新細明體" panose="02020500000000000000" pitchFamily="18" charset="-120"/>
                  <a:sym typeface="Wingdings 2" panose="05020102010507070707" pitchFamily="18" charset="2"/>
                </a:rPr>
                <a:t></a:t>
              </a:r>
              <a:endParaRPr lang="zh-HK" altLang="en-US" dirty="0"/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6999076" y="1869379"/>
              <a:ext cx="3566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>
                  <a:solidFill>
                    <a:srgbClr val="FF0000"/>
                  </a:solidFill>
                  <a:latin typeface="新細明體" panose="02020500000000000000" pitchFamily="18" charset="-120"/>
                  <a:sym typeface="Wingdings 2" panose="05020102010507070707" pitchFamily="18" charset="2"/>
                </a:rPr>
                <a:t></a:t>
              </a:r>
              <a:endParaRPr lang="zh-HK" altLang="en-US" dirty="0"/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6999076" y="2353606"/>
              <a:ext cx="3566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>
                  <a:solidFill>
                    <a:srgbClr val="FF0000"/>
                  </a:solidFill>
                  <a:latin typeface="新細明體" panose="02020500000000000000" pitchFamily="18" charset="-120"/>
                  <a:sym typeface="Wingdings 2" panose="05020102010507070707" pitchFamily="18" charset="2"/>
                </a:rPr>
                <a:t></a:t>
              </a:r>
              <a:endParaRPr lang="zh-HK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2938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/>
      <p:bldP spid="7" grpId="0"/>
      <p:bldP spid="8" grpId="0"/>
      <p:bldP spid="9" grpId="0"/>
      <p:bldP spid="10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5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924800" y="5562600"/>
            <a:ext cx="4038600" cy="1077218"/>
          </a:xfrm>
          <a:prstGeom prst="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石窟的主體雕塑是「主佛」。很多時候建築師會在主佛的周圍增置其他佛像，以增強主佛的形象。在這個石窟中，主佛是釋迦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牟</a:t>
            </a:r>
            <a:r>
              <a:rPr lang="zh-TW" altLang="zh-HK" sz="1600" dirty="0">
                <a:latin typeface="新細明體" panose="02020500000000000000" pitchFamily="18" charset="-120"/>
              </a:rPr>
              <a:t>（</a:t>
            </a:r>
            <a:r>
              <a:rPr lang="zh-TW" altLang="en-US" sz="1600" dirty="0" smtClean="0">
                <a:latin typeface="新細明體" panose="02020500000000000000" pitchFamily="18" charset="-120"/>
              </a:rPr>
              <a:t>音謀</a:t>
            </a:r>
            <a:r>
              <a:rPr lang="zh-TW" altLang="zh-HK" sz="1600" dirty="0" smtClean="0">
                <a:latin typeface="新細明體" panose="02020500000000000000" pitchFamily="18" charset="-120"/>
              </a:rPr>
              <a:t>）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尼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，請你把他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圈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出來。</a:t>
            </a:r>
            <a:endParaRPr lang="en-US" sz="16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152400" y="1664733"/>
            <a:ext cx="2866006" cy="4829483"/>
            <a:chOff x="152400" y="1664733"/>
            <a:chExt cx="2866006" cy="4829483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1" y="1664733"/>
              <a:ext cx="2637405" cy="48294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52400" y="5257561"/>
              <a:ext cx="872425" cy="24622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00" b="1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（原像已毀）</a:t>
              </a:r>
              <a:endParaRPr lang="en-US" sz="1000" b="1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</p:grpSp>
      <p:sp>
        <p:nvSpPr>
          <p:cNvPr id="9" name="Oval 8"/>
          <p:cNvSpPr/>
          <p:nvPr/>
        </p:nvSpPr>
        <p:spPr>
          <a:xfrm>
            <a:off x="3429000" y="416446"/>
            <a:ext cx="3200400" cy="362227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8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61" y="1905000"/>
            <a:ext cx="12208452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846035"/>
            <a:ext cx="3657600" cy="1200329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名稱：龍門石窟</a:t>
            </a:r>
            <a:endParaRPr lang="en-US" altLang="zh-CN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684213" indent="-684213"/>
            <a:r>
              <a:rPr lang="zh-CN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規模：洞窟</a:t>
            </a:r>
            <a:r>
              <a:rPr lang="en-US" altLang="zh-CN" dirty="0">
                <a:latin typeface="新細明體" panose="02020500000000000000" pitchFamily="18" charset="-120"/>
                <a:ea typeface="新細明體" panose="02020500000000000000" pitchFamily="18" charset="-120"/>
              </a:rPr>
              <a:t>2,100</a:t>
            </a:r>
            <a:r>
              <a:rPr lang="zh-CN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個，造像</a:t>
            </a:r>
            <a:r>
              <a:rPr lang="en-US" altLang="zh-CN" dirty="0">
                <a:latin typeface="新細明體" panose="02020500000000000000" pitchFamily="18" charset="-120"/>
                <a:ea typeface="新細明體" panose="02020500000000000000" pitchFamily="18" charset="-120"/>
              </a:rPr>
              <a:t>10</a:t>
            </a:r>
            <a:r>
              <a:rPr lang="zh-CN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萬餘尊</a:t>
            </a:r>
            <a:endParaRPr lang="en-US" altLang="zh-CN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684213" indent="-684213"/>
            <a:r>
              <a:rPr lang="zh-CN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地點：陝西省洛陽</a:t>
            </a:r>
            <a:endParaRPr lang="en-US" altLang="zh-CN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684213" indent="-684213"/>
            <a:r>
              <a:rPr lang="zh-CN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朝代：</a:t>
            </a:r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北魏至唐</a:t>
            </a:r>
            <a:endParaRPr lang="en-US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287000" y="5486400"/>
            <a:ext cx="2286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圖片：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維基百科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龍門石窟</a:t>
            </a:r>
            <a:endParaRPr lang="en-US" sz="10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384370"/>
            <a:ext cx="5105400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3. </a:t>
            </a:r>
            <a:r>
              <a:rPr lang="zh-CN" alt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佛教雕刻</a:t>
            </a:r>
            <a:r>
              <a:rPr lang="en-US" altLang="zh-CN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—</a:t>
            </a:r>
            <a:r>
              <a:rPr lang="zh-CN" alt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龍門石窟之賓陽洞為例</a:t>
            </a:r>
            <a:endParaRPr lang="en-US" sz="2400" b="1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714203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246" y="-16566"/>
            <a:ext cx="6983754" cy="6874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3222222"/>
              </p:ext>
            </p:extLst>
          </p:nvPr>
        </p:nvGraphicFramePr>
        <p:xfrm>
          <a:off x="15081" y="21204"/>
          <a:ext cx="2143472" cy="681277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1434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979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北魏天子</a:t>
                      </a:r>
                      <a:endParaRPr lang="zh-HK" altLang="en-US" sz="1600" dirty="0">
                        <a:solidFill>
                          <a:schemeClr val="tx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7748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4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1. </a:t>
                      </a:r>
                      <a:r>
                        <a:rPr lang="zh-CN" altLang="en-US" sz="14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道武帝</a:t>
                      </a:r>
                      <a:endParaRPr lang="en-US" altLang="zh-CN" sz="1400" dirty="0" smtClean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en-US" altLang="zh-HK" sz="14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386</a:t>
                      </a:r>
                      <a:r>
                        <a:rPr lang="en-US" altLang="zh-CN" sz="14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-409</a:t>
                      </a:r>
                      <a:endParaRPr lang="zh-HK" alt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774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2. </a:t>
                      </a:r>
                      <a:r>
                        <a:rPr lang="zh-CN" altLang="en-US" sz="14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明元帝</a:t>
                      </a:r>
                      <a:endParaRPr lang="en-US" altLang="zh-CN" sz="1400" dirty="0" smtClean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pPr algn="ctr"/>
                      <a:r>
                        <a:rPr lang="en-US" altLang="zh-HK" sz="14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409</a:t>
                      </a:r>
                      <a:r>
                        <a:rPr lang="en-US" altLang="zh-CN" sz="14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-423</a:t>
                      </a:r>
                      <a:endParaRPr lang="zh-HK" alt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7748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4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3.</a:t>
                      </a:r>
                      <a:r>
                        <a:rPr lang="en-US" altLang="zh-HK" sz="1400" baseline="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 </a:t>
                      </a:r>
                      <a:r>
                        <a:rPr lang="zh-CN" altLang="en-US" sz="1400" baseline="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太武帝</a:t>
                      </a:r>
                      <a:endParaRPr lang="en-US" altLang="zh-CN" sz="1400" baseline="0" dirty="0" smtClean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pPr algn="ctr"/>
                      <a:r>
                        <a:rPr lang="en-US" altLang="zh-HK" sz="1400" baseline="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423</a:t>
                      </a:r>
                      <a:r>
                        <a:rPr lang="en-US" altLang="zh-CN" sz="1400" baseline="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-452</a:t>
                      </a:r>
                      <a:endParaRPr lang="zh-HK" alt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7748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4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4.</a:t>
                      </a:r>
                      <a:r>
                        <a:rPr lang="en-US" altLang="zh-HK" sz="1400" baseline="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 </a:t>
                      </a:r>
                      <a:r>
                        <a:rPr lang="zh-CN" altLang="en-US" sz="1400" baseline="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文成帝</a:t>
                      </a:r>
                      <a:r>
                        <a:rPr lang="en-US" altLang="zh-CN" sz="1400" baseline="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/>
                      </a:r>
                      <a:br>
                        <a:rPr lang="en-US" altLang="zh-CN" sz="1400" baseline="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</a:br>
                      <a:r>
                        <a:rPr lang="en-US" altLang="zh-CN" sz="1400" baseline="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452-465</a:t>
                      </a:r>
                      <a:endParaRPr lang="zh-HK" alt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7748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4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5.</a:t>
                      </a:r>
                      <a:r>
                        <a:rPr lang="en-US" altLang="zh-HK" sz="1400" baseline="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 </a:t>
                      </a:r>
                      <a:r>
                        <a:rPr lang="zh-CN" altLang="en-US" sz="1400" baseline="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獻文帝</a:t>
                      </a:r>
                      <a:endParaRPr lang="en-US" altLang="zh-CN" sz="1400" baseline="0" dirty="0" smtClean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pPr algn="ctr"/>
                      <a:r>
                        <a:rPr lang="en-US" altLang="zh-HK" sz="1400" baseline="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465</a:t>
                      </a:r>
                      <a:r>
                        <a:rPr lang="en-US" altLang="zh-CN" sz="1400" baseline="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-471</a:t>
                      </a:r>
                      <a:endParaRPr lang="zh-HK" alt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7748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4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6. </a:t>
                      </a:r>
                      <a:r>
                        <a:rPr lang="zh-CN" altLang="en-US" sz="14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孝文帝</a:t>
                      </a:r>
                      <a:endParaRPr lang="en-US" altLang="zh-CN" sz="1400" dirty="0" smtClean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pPr algn="ctr"/>
                      <a:r>
                        <a:rPr lang="en-US" altLang="zh-HK" sz="14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471</a:t>
                      </a:r>
                      <a:r>
                        <a:rPr lang="en-US" altLang="zh-CN" sz="14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-499</a:t>
                      </a:r>
                      <a:endParaRPr lang="zh-HK" alt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7748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4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7. </a:t>
                      </a:r>
                      <a:r>
                        <a:rPr lang="zh-CN" altLang="en-US" sz="14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宣武帝</a:t>
                      </a:r>
                      <a:endParaRPr lang="en-US" altLang="zh-CN" sz="1400" dirty="0" smtClean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pPr algn="ctr"/>
                      <a:r>
                        <a:rPr lang="en-US" altLang="zh-HK" sz="14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499</a:t>
                      </a:r>
                      <a:r>
                        <a:rPr lang="en-US" altLang="zh-CN" sz="14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-515</a:t>
                      </a:r>
                      <a:endParaRPr lang="zh-HK" alt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7748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4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8. </a:t>
                      </a:r>
                      <a:r>
                        <a:rPr lang="zh-CN" altLang="en-US" sz="14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孝明帝</a:t>
                      </a:r>
                      <a:endParaRPr lang="en-US" altLang="zh-CN" sz="1400" dirty="0" smtClean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pPr algn="ctr"/>
                      <a:r>
                        <a:rPr lang="en-US" altLang="zh-HK" sz="14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515</a:t>
                      </a:r>
                      <a:r>
                        <a:rPr lang="en-US" altLang="zh-CN" sz="14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-528</a:t>
                      </a:r>
                      <a:endParaRPr lang="zh-HK" alt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37748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4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9. </a:t>
                      </a:r>
                      <a:r>
                        <a:rPr lang="zh-CN" altLang="en-US" sz="14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孝莊帝</a:t>
                      </a:r>
                      <a:endParaRPr lang="en-US" altLang="zh-CN" sz="1400" dirty="0" smtClean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pPr algn="ctr"/>
                      <a:r>
                        <a:rPr lang="en-US" altLang="zh-HK" sz="14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528</a:t>
                      </a:r>
                      <a:r>
                        <a:rPr lang="en-US" altLang="zh-CN" sz="14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-530</a:t>
                      </a:r>
                      <a:endParaRPr lang="zh-HK" alt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37748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4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10. </a:t>
                      </a:r>
                      <a:r>
                        <a:rPr lang="zh-CN" altLang="en-US" sz="14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節閔帝</a:t>
                      </a:r>
                      <a:endParaRPr lang="en-US" altLang="zh-CN" sz="1400" dirty="0" smtClean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pPr algn="ctr"/>
                      <a:r>
                        <a:rPr lang="en-US" altLang="zh-HK" sz="14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531</a:t>
                      </a:r>
                      <a:endParaRPr lang="zh-HK" alt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37748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baseline="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               </a:t>
                      </a:r>
                      <a:r>
                        <a:rPr lang="en-US" altLang="zh-HK" sz="14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11. </a:t>
                      </a:r>
                      <a:r>
                        <a:rPr lang="zh-CN" altLang="en-US" sz="14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廢帝</a:t>
                      </a:r>
                      <a:endParaRPr lang="en-US" altLang="zh-CN" sz="1400" dirty="0" smtClean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pPr algn="ctr"/>
                      <a:r>
                        <a:rPr lang="en-US" altLang="zh-CN" sz="14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531-532</a:t>
                      </a:r>
                      <a:endParaRPr lang="zh-CN" altLang="en-US" sz="1400" dirty="0" smtClean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3774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12. </a:t>
                      </a:r>
                      <a:r>
                        <a:rPr lang="zh-CN" altLang="en-US" sz="14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孝武帝</a:t>
                      </a:r>
                      <a:endParaRPr lang="en-US" altLang="zh-CN" sz="1400" dirty="0" smtClean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pPr algn="ctr"/>
                      <a:r>
                        <a:rPr lang="en-US" altLang="zh-HK" sz="14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532</a:t>
                      </a:r>
                      <a:r>
                        <a:rPr lang="en-US" altLang="zh-CN" sz="14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-534</a:t>
                      </a:r>
                      <a:endParaRPr lang="zh-HK" alt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286000" y="1066800"/>
            <a:ext cx="2743200" cy="1323439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公元</a:t>
            </a:r>
            <a:r>
              <a:rPr lang="en-US" altLang="zh-TW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493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年，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篤信佛教的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北魏孝文帝從平城（今山西大同）遷都洛陽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，洛陽也因此成為新的佛教中心。（唐初的著名和尚玄奘法師便是洛陽人）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0" y="3200401"/>
            <a:ext cx="2743200" cy="1569660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公元</a:t>
            </a:r>
            <a:r>
              <a:rPr 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499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年，北魏宣武帝繼位，用了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24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年時間，為父母孝文帝和文昭皇太后營造了賓陽中洞石窟。到了隋唐時期，在賓陽中洞的左右方加建了賓陽南洞和賓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陽</a:t>
            </a:r>
            <a:r>
              <a:rPr lang="zh-TW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北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洞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67800" y="6324600"/>
            <a:ext cx="3139281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劉景龍，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賓陽洞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—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龍門石窟第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104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140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159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窟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，北京：文物出版社，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2010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年，頁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29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en-US" sz="10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0" y="152401"/>
            <a:ext cx="2743200" cy="584775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在龍門石窟羣中，賓陽中洞是比較早期的建築。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 rot="21225691">
            <a:off x="6554321" y="2817634"/>
            <a:ext cx="764378" cy="261610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1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賓陽中洞</a:t>
            </a:r>
            <a:endParaRPr lang="en-US" sz="1100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 rot="21225691">
            <a:off x="5205116" y="3380385"/>
            <a:ext cx="764378" cy="261610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1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賓陽南洞</a:t>
            </a:r>
            <a:endParaRPr lang="en-US" sz="1100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 rot="21225691">
            <a:off x="9933613" y="1813159"/>
            <a:ext cx="764378" cy="261610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1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賓陽北洞</a:t>
            </a:r>
            <a:endParaRPr lang="en-US" sz="1100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00323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8" grpId="0" animBg="1"/>
      <p:bldP spid="7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9585" y="452735"/>
            <a:ext cx="2170523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rPr>
              <a:t>賓陽中洞</a:t>
            </a:r>
            <a:endParaRPr lang="en-US" sz="2400" b="1" dirty="0">
              <a:latin typeface="新細明體" panose="02020500000000000000" pitchFamily="18" charset="-120"/>
              <a:ea typeface="新細明體" panose="02020500000000000000" pitchFamily="18" charset="-120"/>
              <a:cs typeface="文鼎誰的字體" panose="02010609010101010101" pitchFamily="49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53200" y="9144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文鼎誰的字體" panose="02010609010101010101" pitchFamily="49" charset="-120"/>
                <a:ea typeface="文鼎誰的字體" panose="02010609010101010101" pitchFamily="49" charset="-120"/>
                <a:cs typeface="文鼎誰的字體" panose="02010609010101010101" pitchFamily="49" charset="-120"/>
              </a:rPr>
              <a:t>釋迦牟尼佛</a:t>
            </a:r>
            <a:endParaRPr lang="en-US" dirty="0">
              <a:solidFill>
                <a:schemeClr val="bg1"/>
              </a:solidFill>
              <a:latin typeface="文鼎誰的字體" panose="02010609010101010101" pitchFamily="49" charset="-120"/>
              <a:ea typeface="文鼎誰的字體" panose="02010609010101010101" pitchFamily="49" charset="-120"/>
              <a:cs typeface="文鼎誰的字體" panose="02010609010101010101" pitchFamily="49" charset="-12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9586" y="919686"/>
            <a:ext cx="2209800" cy="181588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藝術特色：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--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窟內壁面未留一點空白，全被雕刻品佔滿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en-US" altLang="zh-CN" sz="16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--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利用佛像的大小和位置，突顯了釋迦摩尼佛的重要性。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9584" y="3048000"/>
            <a:ext cx="2170523" cy="1077218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而在這些佛像的前面兩方牆壁，則是兩幅大型的浮雕作品。（見下張）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109" y="0"/>
            <a:ext cx="985702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8534400" y="6400800"/>
            <a:ext cx="3484191" cy="246221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劉景龍，</a:t>
            </a:r>
            <a:r>
              <a:rPr lang="en-US" altLang="zh-TW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TW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賓陽洞</a:t>
            </a:r>
            <a:r>
              <a:rPr lang="en-US" altLang="zh-TW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—</a:t>
            </a:r>
            <a:r>
              <a:rPr lang="zh-TW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龍門石窟第</a:t>
            </a:r>
            <a:r>
              <a:rPr lang="en-US" altLang="zh-TW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104</a:t>
            </a:r>
            <a:r>
              <a:rPr lang="zh-TW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en-US" altLang="zh-TW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140</a:t>
            </a:r>
            <a:r>
              <a:rPr lang="zh-TW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en-US" altLang="zh-TW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159</a:t>
            </a:r>
            <a:r>
              <a:rPr lang="zh-TW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窟</a:t>
            </a:r>
            <a:r>
              <a:rPr lang="en-US" altLang="zh-TW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TW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，頁</a:t>
            </a:r>
            <a:r>
              <a:rPr lang="en-US" altLang="zh-TW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40</a:t>
            </a:r>
            <a:r>
              <a:rPr lang="zh-TW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21824" y="822067"/>
            <a:ext cx="1804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rPr>
              <a:t>釋迦牟尼佛</a:t>
            </a:r>
            <a:endParaRPr lang="en-US" sz="2400" b="1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文鼎誰的字體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7958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3" grpId="0" animBg="1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00" y="664182"/>
            <a:ext cx="5547360" cy="42367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7796" y="4762359"/>
            <a:ext cx="3581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龍門石窟賓陽三洞平面圖</a:t>
            </a:r>
            <a:endParaRPr lang="en-US" altLang="zh-CN" sz="10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參考：（中國科學院自然科學史研究所編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中國古代建築技術史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上，北京：中國建築工業出版社，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2016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en-US" sz="10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8466" y="202517"/>
            <a:ext cx="4271391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前壁浮雕</a:t>
            </a:r>
            <a:r>
              <a:rPr lang="en-US" altLang="zh-CN" sz="24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—</a:t>
            </a:r>
            <a:r>
              <a:rPr lang="zh-CN" altLang="en-US" sz="24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孝文帝與文昭皇后</a:t>
            </a:r>
            <a:endParaRPr lang="en-US" sz="24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2532919" y="94682"/>
            <a:ext cx="5837723" cy="4853585"/>
            <a:chOff x="2532919" y="94682"/>
            <a:chExt cx="5837723" cy="485358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840" y="94682"/>
              <a:ext cx="2839802" cy="4853585"/>
            </a:xfrm>
            <a:prstGeom prst="rect">
              <a:avLst/>
            </a:prstGeom>
          </p:spPr>
        </p:pic>
        <p:sp>
          <p:nvSpPr>
            <p:cNvPr id="33" name="Freeform 32"/>
            <p:cNvSpPr/>
            <p:nvPr/>
          </p:nvSpPr>
          <p:spPr>
            <a:xfrm>
              <a:off x="2532919" y="1521651"/>
              <a:ext cx="3205510" cy="660234"/>
            </a:xfrm>
            <a:custGeom>
              <a:avLst/>
              <a:gdLst>
                <a:gd name="connsiteX0" fmla="*/ 26186 w 3205510"/>
                <a:gd name="connsiteY0" fmla="*/ 660234 h 660234"/>
                <a:gd name="connsiteX1" fmla="*/ 116720 w 3205510"/>
                <a:gd name="connsiteY1" fmla="*/ 379577 h 660234"/>
                <a:gd name="connsiteX2" fmla="*/ 949639 w 3205510"/>
                <a:gd name="connsiteY2" fmla="*/ 26492 h 660234"/>
                <a:gd name="connsiteX3" fmla="*/ 3004776 w 3205510"/>
                <a:gd name="connsiteY3" fmla="*/ 26492 h 660234"/>
                <a:gd name="connsiteX4" fmla="*/ 3013829 w 3205510"/>
                <a:gd name="connsiteY4" fmla="*/ 35545 h 660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05510" h="660234">
                  <a:moveTo>
                    <a:pt x="26186" y="660234"/>
                  </a:moveTo>
                  <a:cubicBezTo>
                    <a:pt x="-5502" y="572717"/>
                    <a:pt x="-37189" y="485201"/>
                    <a:pt x="116720" y="379577"/>
                  </a:cubicBezTo>
                  <a:cubicBezTo>
                    <a:pt x="270629" y="273953"/>
                    <a:pt x="468296" y="85339"/>
                    <a:pt x="949639" y="26492"/>
                  </a:cubicBezTo>
                  <a:cubicBezTo>
                    <a:pt x="1430982" y="-32355"/>
                    <a:pt x="2660744" y="24983"/>
                    <a:pt x="3004776" y="26492"/>
                  </a:cubicBezTo>
                  <a:cubicBezTo>
                    <a:pt x="3348808" y="28001"/>
                    <a:pt x="3181318" y="31773"/>
                    <a:pt x="3013829" y="35545"/>
                  </a:cubicBezTo>
                </a:path>
              </a:pathLst>
            </a:custGeom>
            <a:ln w="3175"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群組 10"/>
          <p:cNvGrpSpPr/>
          <p:nvPr/>
        </p:nvGrpSpPr>
        <p:grpSpPr>
          <a:xfrm>
            <a:off x="3029885" y="94682"/>
            <a:ext cx="8672109" cy="5629016"/>
            <a:chOff x="3029885" y="94682"/>
            <a:chExt cx="8672109" cy="5629016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7419" y="94682"/>
              <a:ext cx="3044575" cy="4837687"/>
            </a:xfrm>
            <a:prstGeom prst="rect">
              <a:avLst/>
            </a:prstGeom>
          </p:spPr>
        </p:pic>
        <p:sp>
          <p:nvSpPr>
            <p:cNvPr id="34" name="Freeform 33"/>
            <p:cNvSpPr/>
            <p:nvPr/>
          </p:nvSpPr>
          <p:spPr>
            <a:xfrm>
              <a:off x="3029885" y="1896238"/>
              <a:ext cx="5930020" cy="3827460"/>
            </a:xfrm>
            <a:custGeom>
              <a:avLst/>
              <a:gdLst>
                <a:gd name="connsiteX0" fmla="*/ 0 w 5930020"/>
                <a:gd name="connsiteY0" fmla="*/ 276594 h 3827460"/>
                <a:gd name="connsiteX1" fmla="*/ 181069 w 5930020"/>
                <a:gd name="connsiteY1" fmla="*/ 77417 h 3827460"/>
                <a:gd name="connsiteX2" fmla="*/ 1059255 w 5930020"/>
                <a:gd name="connsiteY2" fmla="*/ 149845 h 3827460"/>
                <a:gd name="connsiteX3" fmla="*/ 1575303 w 5930020"/>
                <a:gd name="connsiteY3" fmla="*/ 1716095 h 3827460"/>
                <a:gd name="connsiteX4" fmla="*/ 2272420 w 5930020"/>
                <a:gd name="connsiteY4" fmla="*/ 3427200 h 3827460"/>
                <a:gd name="connsiteX5" fmla="*/ 4182701 w 5930020"/>
                <a:gd name="connsiteY5" fmla="*/ 3798392 h 3827460"/>
                <a:gd name="connsiteX6" fmla="*/ 5585988 w 5930020"/>
                <a:gd name="connsiteY6" fmla="*/ 2893045 h 3827460"/>
                <a:gd name="connsiteX7" fmla="*/ 5930020 w 5930020"/>
                <a:gd name="connsiteY7" fmla="*/ 2621441 h 3827460"/>
                <a:gd name="connsiteX8" fmla="*/ 5930020 w 5930020"/>
                <a:gd name="connsiteY8" fmla="*/ 2621441 h 3827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020" h="3827460">
                  <a:moveTo>
                    <a:pt x="0" y="276594"/>
                  </a:moveTo>
                  <a:cubicBezTo>
                    <a:pt x="2263" y="187568"/>
                    <a:pt x="4527" y="98542"/>
                    <a:pt x="181069" y="77417"/>
                  </a:cubicBezTo>
                  <a:cubicBezTo>
                    <a:pt x="357611" y="56292"/>
                    <a:pt x="826883" y="-123268"/>
                    <a:pt x="1059255" y="149845"/>
                  </a:cubicBezTo>
                  <a:cubicBezTo>
                    <a:pt x="1291627" y="422958"/>
                    <a:pt x="1373109" y="1169869"/>
                    <a:pt x="1575303" y="1716095"/>
                  </a:cubicBezTo>
                  <a:cubicBezTo>
                    <a:pt x="1777497" y="2262321"/>
                    <a:pt x="1837854" y="3080150"/>
                    <a:pt x="2272420" y="3427200"/>
                  </a:cubicBezTo>
                  <a:cubicBezTo>
                    <a:pt x="2706986" y="3774250"/>
                    <a:pt x="3630440" y="3887418"/>
                    <a:pt x="4182701" y="3798392"/>
                  </a:cubicBezTo>
                  <a:cubicBezTo>
                    <a:pt x="4734962" y="3709366"/>
                    <a:pt x="5294768" y="3089203"/>
                    <a:pt x="5585988" y="2893045"/>
                  </a:cubicBezTo>
                  <a:cubicBezTo>
                    <a:pt x="5877208" y="2696887"/>
                    <a:pt x="5930020" y="2621441"/>
                    <a:pt x="5930020" y="2621441"/>
                  </a:cubicBezTo>
                  <a:lnTo>
                    <a:pt x="5930020" y="2621441"/>
                  </a:lnTo>
                </a:path>
              </a:pathLst>
            </a:custGeom>
            <a:noFill/>
            <a:ln w="6350">
              <a:solidFill>
                <a:schemeClr val="tx1"/>
              </a:solidFill>
              <a:prstDash val="dash"/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群組 6"/>
          <p:cNvGrpSpPr/>
          <p:nvPr/>
        </p:nvGrpSpPr>
        <p:grpSpPr>
          <a:xfrm>
            <a:off x="5738430" y="3104049"/>
            <a:ext cx="2816878" cy="1254441"/>
            <a:chOff x="5738430" y="3104049"/>
            <a:chExt cx="2816878" cy="1254441"/>
          </a:xfrm>
        </p:grpSpPr>
        <p:sp>
          <p:nvSpPr>
            <p:cNvPr id="37" name="Rectangle 36"/>
            <p:cNvSpPr/>
            <p:nvPr/>
          </p:nvSpPr>
          <p:spPr>
            <a:xfrm>
              <a:off x="5738430" y="3124200"/>
              <a:ext cx="2491171" cy="12192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216754" y="3104049"/>
              <a:ext cx="338554" cy="125444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1000" b="1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文昭皇后禮佛圖</a:t>
              </a:r>
              <a:endParaRPr lang="en-US" sz="1000" b="1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</p:grpSp>
      <p:grpSp>
        <p:nvGrpSpPr>
          <p:cNvPr id="9" name="群組 8"/>
          <p:cNvGrpSpPr/>
          <p:nvPr/>
        </p:nvGrpSpPr>
        <p:grpSpPr>
          <a:xfrm>
            <a:off x="8959906" y="3048000"/>
            <a:ext cx="2887647" cy="1229009"/>
            <a:chOff x="8959906" y="3048000"/>
            <a:chExt cx="2887647" cy="1229009"/>
          </a:xfrm>
        </p:grpSpPr>
        <p:sp>
          <p:nvSpPr>
            <p:cNvPr id="39" name="Rectangle 38"/>
            <p:cNvSpPr/>
            <p:nvPr/>
          </p:nvSpPr>
          <p:spPr>
            <a:xfrm>
              <a:off x="8959906" y="3048000"/>
              <a:ext cx="2500955" cy="12192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1508999" y="3142308"/>
              <a:ext cx="338554" cy="113470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1000" b="1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孝文帝禮佛圖</a:t>
              </a:r>
              <a:endParaRPr lang="en-US" sz="1000" b="1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285019" y="5701020"/>
            <a:ext cx="449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在賓陽中洞的前壁，分別雕刻了孝文帝和皇后的禮佛圖，象徴了皇帝和皇后親自來到這個石窟寺禮拜釋迦牟尼佛。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490559" y="5718949"/>
            <a:ext cx="421124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賓陽洞前壁浮雕全圖</a:t>
            </a:r>
            <a:endParaRPr lang="en-US" altLang="zh-CN" sz="10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參考劉景龍，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賓陽洞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—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龍門石窟第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104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140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159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窟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，引自水野清一、長廣敏雄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龍門石窟</a:t>
            </a:r>
            <a:r>
              <a:rPr lang="ja-JP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の 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研究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，座右寶刊行會，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1941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）</a:t>
            </a:r>
            <a:endParaRPr lang="en-US" sz="10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08245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552665"/>
            <a:ext cx="3510879" cy="60005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9600" y="4191000"/>
            <a:ext cx="3200400" cy="160020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397861" y="559598"/>
            <a:ext cx="7184539" cy="830997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文昭皇后，是宣武帝的母親高照容。她本是孝文帝的眾多妃嬪之一，地位低下。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499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年孝文帝逝世，宣武帝繼位後，便追尊親母為文昭皇太后。於是到了宣武帝建築賓陽中洞的時候，便順理成章地將母親刻畫成孝文帝時的皇后一樣。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3124" y="91000"/>
            <a:ext cx="2374232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文昭皇后禮佛圖</a:t>
            </a:r>
            <a:endParaRPr lang="en-US" sz="24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43400" y="6136606"/>
            <a:ext cx="670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浮雕中有兩位穿著華麗服飾的婦人，你猜哪一位是文昭皇后</a:t>
            </a:r>
            <a:r>
              <a:rPr lang="zh-CN" altLang="en-US" sz="16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？</a:t>
            </a:r>
            <a:endParaRPr lang="en-US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7861" y="1390595"/>
            <a:ext cx="6233319" cy="432468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458200" y="5150420"/>
            <a:ext cx="3599810" cy="830997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浮雕已經流失海外，現藏於美國密蘇里州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堪</a:t>
            </a:r>
            <a:r>
              <a:rPr lang="zh-TW" altLang="zh-HK" sz="1600" dirty="0">
                <a:latin typeface="新細明體" panose="02020500000000000000" pitchFamily="18" charset="-120"/>
              </a:rPr>
              <a:t>（</a:t>
            </a:r>
            <a:r>
              <a:rPr lang="zh-TW" altLang="en-US" sz="1600" dirty="0" smtClean="0">
                <a:latin typeface="新細明體" panose="02020500000000000000" pitchFamily="18" charset="-120"/>
              </a:rPr>
              <a:t>音</a:t>
            </a:r>
            <a:r>
              <a:rPr lang="zh-HK" altLang="zh-HK" sz="1600" dirty="0"/>
              <a:t>龕</a:t>
            </a:r>
            <a:r>
              <a:rPr lang="zh-TW" altLang="zh-HK" sz="1600" dirty="0" smtClean="0">
                <a:latin typeface="新細明體" panose="02020500000000000000" pitchFamily="18" charset="-120"/>
              </a:rPr>
              <a:t>）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薩</a:t>
            </a:r>
            <a:r>
              <a:rPr lang="zh-TW" altLang="zh-HK" sz="1600" dirty="0">
                <a:latin typeface="新細明體" panose="02020500000000000000" pitchFamily="18" charset="-120"/>
              </a:rPr>
              <a:t>（</a:t>
            </a:r>
            <a:r>
              <a:rPr lang="zh-TW" altLang="en-US" sz="1600" dirty="0" smtClean="0">
                <a:latin typeface="新細明體" panose="02020500000000000000" pitchFamily="18" charset="-120"/>
              </a:rPr>
              <a:t>音殺</a:t>
            </a:r>
            <a:r>
              <a:rPr lang="zh-TW" altLang="zh-HK" sz="1600" dirty="0" smtClean="0">
                <a:latin typeface="新細明體" panose="02020500000000000000" pitchFamily="18" charset="-120"/>
              </a:rPr>
              <a:t>）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斯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城的納爾遜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-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阿特金斯美術館。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6777280" y="1981200"/>
            <a:ext cx="1066800" cy="106680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直線單箭頭接點 7"/>
          <p:cNvCxnSpPr/>
          <p:nvPr/>
        </p:nvCxnSpPr>
        <p:spPr>
          <a:xfrm flipV="1">
            <a:off x="3810000" y="4724400"/>
            <a:ext cx="587861" cy="42602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244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" y="758557"/>
            <a:ext cx="12161838" cy="607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4600" y="387144"/>
            <a:ext cx="838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孝文帝正率領羣朝前來禮佛，圖中他正親自燃點侍者捧著的香料。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請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你找他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出來。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" name="Oval 3"/>
          <p:cNvSpPr/>
          <p:nvPr/>
        </p:nvSpPr>
        <p:spPr>
          <a:xfrm>
            <a:off x="7620000" y="1524000"/>
            <a:ext cx="1143000" cy="1905000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134600" y="5943600"/>
            <a:ext cx="1828800" cy="738664"/>
          </a:xfrm>
          <a:prstGeom prst="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此浮雕也流失海外，現藏於美國紐約大都會博物館。</a:t>
            </a:r>
            <a:endParaRPr lang="en-US" sz="1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7" name="TextBox 5"/>
          <p:cNvSpPr txBox="1"/>
          <p:nvPr/>
        </p:nvSpPr>
        <p:spPr>
          <a:xfrm>
            <a:off x="457200" y="298834"/>
            <a:ext cx="2057400" cy="4616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孝文帝</a:t>
            </a:r>
            <a:r>
              <a:rPr lang="zh-CN" altLang="en-US" sz="24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禮佛圖</a:t>
            </a:r>
            <a:endParaRPr lang="en-US" sz="24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9753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3676107" y="705857"/>
            <a:ext cx="4743606" cy="5542543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glow rad="635000">
              <a:srgbClr val="FF6600">
                <a:alpha val="83000"/>
              </a:srgbClr>
            </a:glow>
          </a:effectLst>
        </p:spPr>
        <p:txBody>
          <a:bodyPr wrap="none" rtlCol="0">
            <a:spAutoFit/>
          </a:bodyPr>
          <a:lstStyle/>
          <a:p>
            <a:pPr>
              <a:lnSpc>
                <a:spcPts val="2500"/>
              </a:lnSpc>
            </a:pPr>
            <a:r>
              <a:rPr lang="zh-TW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學習本課題後，請完成以下的練習：</a:t>
            </a:r>
            <a:endParaRPr lang="en-US" altLang="zh-TW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lnSpc>
                <a:spcPts val="2500"/>
              </a:lnSpc>
            </a:pPr>
            <a:endParaRPr lang="en-US" altLang="zh-TW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lnSpc>
                <a:spcPts val="2500"/>
              </a:lnSpc>
            </a:pPr>
            <a:r>
              <a:rPr lang="en-US" altLang="zh-TW" sz="16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1.  </a:t>
            </a:r>
            <a:r>
              <a:rPr lang="zh-TW" altLang="en-US" sz="16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佛教</a:t>
            </a:r>
            <a:r>
              <a:rPr lang="zh-TW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最先經什麼通道傳播到中國？</a:t>
            </a:r>
            <a:endParaRPr lang="en-US" altLang="zh-TW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lnSpc>
                <a:spcPts val="2500"/>
              </a:lnSpc>
            </a:pPr>
            <a:endParaRPr lang="en-US" altLang="zh-TW" sz="1600" b="1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lnSpc>
                <a:spcPts val="2500"/>
              </a:lnSpc>
            </a:pPr>
            <a:endParaRPr lang="en-US" altLang="zh-TW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lnSpc>
                <a:spcPts val="2500"/>
              </a:lnSpc>
            </a:pPr>
            <a:endParaRPr lang="en-US" altLang="zh-TW" sz="1600" b="1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lnSpc>
                <a:spcPts val="2500"/>
              </a:lnSpc>
            </a:pPr>
            <a:endParaRPr lang="en-US" altLang="zh-TW" sz="1600" b="1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lnSpc>
                <a:spcPts val="2500"/>
              </a:lnSpc>
            </a:pPr>
            <a:r>
              <a:rPr lang="en-US" altLang="zh-TW" sz="16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2.  </a:t>
            </a:r>
            <a:r>
              <a:rPr lang="zh-TW" altLang="en-US" sz="16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以下</a:t>
            </a:r>
            <a:r>
              <a:rPr lang="zh-TW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哪個不是佛教的石窟？</a:t>
            </a:r>
            <a:endParaRPr lang="en-US" altLang="zh-TW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lnSpc>
                <a:spcPts val="2500"/>
              </a:lnSpc>
            </a:pPr>
            <a:endParaRPr lang="en-US" altLang="zh-TW" sz="1600" b="1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lnSpc>
                <a:spcPts val="2500"/>
              </a:lnSpc>
            </a:pPr>
            <a:endParaRPr lang="en-US" altLang="zh-TW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lnSpc>
                <a:spcPts val="2500"/>
              </a:lnSpc>
            </a:pPr>
            <a:endParaRPr lang="en-US" altLang="zh-TW" sz="1600" b="1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lnSpc>
                <a:spcPts val="2500"/>
              </a:lnSpc>
            </a:pPr>
            <a:endParaRPr lang="en-US" altLang="zh-TW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lnSpc>
                <a:spcPts val="2500"/>
              </a:lnSpc>
            </a:pPr>
            <a:r>
              <a:rPr lang="en-US" altLang="zh-TW" sz="16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3.  </a:t>
            </a:r>
            <a:r>
              <a:rPr lang="zh-TW" altLang="en-US" sz="16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佛教</a:t>
            </a:r>
            <a:r>
              <a:rPr lang="zh-TW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石窟的雕刻有什麼特色？（可選多於一個</a:t>
            </a:r>
            <a:r>
              <a:rPr lang="zh-TW" altLang="en-US" sz="16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）</a:t>
            </a:r>
            <a:endParaRPr lang="en-US" altLang="zh-TW" sz="1600" b="1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lnSpc>
                <a:spcPts val="2500"/>
              </a:lnSpc>
            </a:pPr>
            <a:endParaRPr lang="en-US" altLang="zh-TW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lnSpc>
                <a:spcPts val="2500"/>
              </a:lnSpc>
            </a:pPr>
            <a:endParaRPr lang="en-US" altLang="zh-TW" sz="1600" b="1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lnSpc>
                <a:spcPts val="2500"/>
              </a:lnSpc>
            </a:pPr>
            <a:endParaRPr lang="en-US" altLang="zh-TW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lnSpc>
                <a:spcPts val="2500"/>
              </a:lnSpc>
            </a:pPr>
            <a:endParaRPr lang="en-US" altLang="zh-TW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505200" y="1716213"/>
            <a:ext cx="3962400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ts val="2000"/>
              </a:lnSpc>
              <a:buAutoNum type="alphaUcPeriod"/>
            </a:pPr>
            <a:r>
              <a:rPr lang="zh-TW" altLang="en-US" sz="1600" b="1" dirty="0">
                <a:latin typeface="新細明體" panose="02020500000000000000" pitchFamily="18" charset="-120"/>
              </a:rPr>
              <a:t>由俄羅斯經漠北沙漠傳入</a:t>
            </a:r>
            <a:endParaRPr lang="en-US" altLang="zh-TW" sz="1600" b="1" dirty="0">
              <a:latin typeface="新細明體" panose="02020500000000000000" pitchFamily="18" charset="-120"/>
            </a:endParaRPr>
          </a:p>
          <a:p>
            <a:pPr marL="800100" lvl="1" indent="-342900">
              <a:lnSpc>
                <a:spcPts val="2000"/>
              </a:lnSpc>
              <a:buAutoNum type="alphaUcPeriod"/>
            </a:pPr>
            <a:r>
              <a:rPr lang="zh-TW" altLang="en-US" sz="1600" b="1" dirty="0">
                <a:latin typeface="新細明體" panose="02020500000000000000" pitchFamily="18" charset="-120"/>
              </a:rPr>
              <a:t>由印度經陸上絲綢之路傳入</a:t>
            </a:r>
            <a:endParaRPr lang="en-US" altLang="zh-TW" sz="1600" b="1" dirty="0">
              <a:latin typeface="新細明體" panose="02020500000000000000" pitchFamily="18" charset="-120"/>
            </a:endParaRPr>
          </a:p>
          <a:p>
            <a:pPr marL="800100" lvl="1" indent="-342900">
              <a:lnSpc>
                <a:spcPts val="2000"/>
              </a:lnSpc>
              <a:buAutoNum type="alphaUcPeriod"/>
            </a:pPr>
            <a:r>
              <a:rPr lang="zh-TW" altLang="en-US" sz="1600" b="1" dirty="0">
                <a:latin typeface="新細明體" panose="02020500000000000000" pitchFamily="18" charset="-120"/>
              </a:rPr>
              <a:t>由日本經海路傳入</a:t>
            </a:r>
            <a:endParaRPr lang="en-US" altLang="zh-TW" sz="1600" b="1" dirty="0">
              <a:latin typeface="新細明體" panose="02020500000000000000" pitchFamily="18" charset="-120"/>
            </a:endParaRPr>
          </a:p>
          <a:p>
            <a:pPr marL="800100" lvl="1" indent="-342900">
              <a:lnSpc>
                <a:spcPts val="2000"/>
              </a:lnSpc>
              <a:buAutoNum type="alphaUcPeriod"/>
            </a:pPr>
            <a:r>
              <a:rPr lang="zh-TW" altLang="en-US" sz="1600" b="1" dirty="0">
                <a:latin typeface="新細明體" panose="02020500000000000000" pitchFamily="18" charset="-120"/>
              </a:rPr>
              <a:t>由朝鮮半島經陸路及海路傳</a:t>
            </a:r>
            <a:r>
              <a:rPr lang="zh-TW" altLang="en-US" sz="1600" b="1" dirty="0" smtClean="0">
                <a:latin typeface="新細明體" panose="02020500000000000000" pitchFamily="18" charset="-120"/>
              </a:rPr>
              <a:t>入</a:t>
            </a:r>
            <a:endParaRPr lang="en-US" altLang="zh-TW" sz="1600" b="1" dirty="0">
              <a:latin typeface="新細明體" panose="02020500000000000000" pitchFamily="18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505200" y="3298898"/>
            <a:ext cx="3048000" cy="1103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ts val="2000"/>
              </a:lnSpc>
              <a:buFont typeface="+mj-lt"/>
              <a:buAutoNum type="alphaUcPeriod"/>
            </a:pPr>
            <a:r>
              <a:rPr lang="zh-TW" altLang="en-US" sz="1600" b="1" dirty="0">
                <a:latin typeface="新細明體" panose="02020500000000000000" pitchFamily="18" charset="-120"/>
              </a:rPr>
              <a:t>龍門石窟</a:t>
            </a:r>
            <a:endParaRPr lang="en-US" altLang="zh-TW" sz="1600" b="1" dirty="0">
              <a:latin typeface="新細明體" panose="02020500000000000000" pitchFamily="18" charset="-120"/>
            </a:endParaRPr>
          </a:p>
          <a:p>
            <a:pPr marL="800100" lvl="1" indent="-342900">
              <a:lnSpc>
                <a:spcPts val="2000"/>
              </a:lnSpc>
              <a:buFont typeface="+mj-lt"/>
              <a:buAutoNum type="alphaUcPeriod"/>
            </a:pPr>
            <a:r>
              <a:rPr lang="zh-TW" altLang="en-US" sz="1600" b="1" dirty="0">
                <a:latin typeface="新細明體" panose="02020500000000000000" pitchFamily="18" charset="-120"/>
              </a:rPr>
              <a:t>黃山石窟</a:t>
            </a:r>
            <a:endParaRPr lang="en-US" altLang="zh-TW" sz="1600" b="1" dirty="0">
              <a:latin typeface="新細明體" panose="02020500000000000000" pitchFamily="18" charset="-120"/>
            </a:endParaRPr>
          </a:p>
          <a:p>
            <a:pPr marL="800100" lvl="1" indent="-342900">
              <a:lnSpc>
                <a:spcPts val="2000"/>
              </a:lnSpc>
              <a:buFont typeface="+mj-lt"/>
              <a:buAutoNum type="alphaUcPeriod"/>
            </a:pPr>
            <a:r>
              <a:rPr lang="zh-TW" altLang="en-US" sz="1600" b="1" dirty="0">
                <a:latin typeface="新細明體" panose="02020500000000000000" pitchFamily="18" charset="-120"/>
              </a:rPr>
              <a:t>莫高窟</a:t>
            </a:r>
            <a:endParaRPr lang="en-US" altLang="zh-TW" sz="1600" b="1" dirty="0">
              <a:latin typeface="新細明體" panose="02020500000000000000" pitchFamily="18" charset="-120"/>
            </a:endParaRPr>
          </a:p>
          <a:p>
            <a:pPr marL="800100" lvl="1" indent="-342900">
              <a:lnSpc>
                <a:spcPts val="2000"/>
              </a:lnSpc>
              <a:buFont typeface="+mj-lt"/>
              <a:buAutoNum type="alphaUcPeriod"/>
            </a:pPr>
            <a:r>
              <a:rPr lang="zh-TW" altLang="en-US" sz="1600" b="1" dirty="0">
                <a:latin typeface="新細明體" panose="02020500000000000000" pitchFamily="18" charset="-120"/>
              </a:rPr>
              <a:t>雲岡</a:t>
            </a:r>
            <a:r>
              <a:rPr lang="zh-TW" altLang="en-US" sz="1600" b="1" dirty="0" smtClean="0">
                <a:latin typeface="新細明體" panose="02020500000000000000" pitchFamily="18" charset="-120"/>
              </a:rPr>
              <a:t>石窟</a:t>
            </a:r>
            <a:endParaRPr lang="en-US" altLang="zh-TW" sz="1600" b="1" dirty="0">
              <a:latin typeface="新細明體" panose="02020500000000000000" pitchFamily="18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505200" y="4876800"/>
            <a:ext cx="3276600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ts val="2000"/>
              </a:lnSpc>
              <a:buFont typeface="+mj-lt"/>
              <a:buAutoNum type="alphaUcPeriod"/>
            </a:pPr>
            <a:r>
              <a:rPr lang="zh-TW" altLang="en-US" sz="1600" b="1" dirty="0">
                <a:latin typeface="新細明體" panose="02020500000000000000" pitchFamily="18" charset="-120"/>
              </a:rPr>
              <a:t>有巨型佛像</a:t>
            </a:r>
            <a:endParaRPr lang="en-US" altLang="zh-TW" sz="1600" b="1" dirty="0">
              <a:latin typeface="新細明體" panose="02020500000000000000" pitchFamily="18" charset="-120"/>
            </a:endParaRPr>
          </a:p>
          <a:p>
            <a:pPr marL="800100" lvl="1" indent="-342900">
              <a:lnSpc>
                <a:spcPts val="2000"/>
              </a:lnSpc>
              <a:buFont typeface="+mj-lt"/>
              <a:buAutoNum type="alphaUcPeriod"/>
            </a:pPr>
            <a:r>
              <a:rPr lang="zh-TW" altLang="en-US" sz="1600" b="1" dirty="0">
                <a:latin typeface="新細明體" panose="02020500000000000000" pitchFamily="18" charset="-120"/>
              </a:rPr>
              <a:t>融合儒、釋、道三教</a:t>
            </a:r>
            <a:endParaRPr lang="en-US" altLang="zh-TW" sz="1600" b="1" dirty="0">
              <a:latin typeface="新細明體" panose="02020500000000000000" pitchFamily="18" charset="-120"/>
            </a:endParaRPr>
          </a:p>
          <a:p>
            <a:pPr marL="800100" lvl="1" indent="-342900">
              <a:lnSpc>
                <a:spcPts val="2000"/>
              </a:lnSpc>
              <a:buFont typeface="+mj-lt"/>
              <a:buAutoNum type="alphaUcPeriod"/>
            </a:pPr>
            <a:r>
              <a:rPr lang="zh-TW" altLang="en-US" sz="1600" b="1" dirty="0">
                <a:latin typeface="新細明體" panose="02020500000000000000" pitchFamily="18" charset="-120"/>
              </a:rPr>
              <a:t>有帝王禮佛圖像</a:t>
            </a:r>
            <a:endParaRPr lang="en-US" altLang="zh-TW" sz="1600" b="1" dirty="0">
              <a:latin typeface="新細明體" panose="02020500000000000000" pitchFamily="18" charset="-120"/>
            </a:endParaRPr>
          </a:p>
          <a:p>
            <a:pPr marL="800100" lvl="1" indent="-342900">
              <a:lnSpc>
                <a:spcPts val="2000"/>
              </a:lnSpc>
              <a:buFont typeface="+mj-lt"/>
              <a:buAutoNum type="alphaUcPeriod"/>
            </a:pPr>
            <a:r>
              <a:rPr lang="zh-TW" altLang="en-US" sz="1600" b="1" dirty="0">
                <a:latin typeface="新細明體" panose="02020500000000000000" pitchFamily="18" charset="-120"/>
              </a:rPr>
              <a:t>充滿西洋</a:t>
            </a:r>
            <a:r>
              <a:rPr lang="zh-TW" altLang="en-US" sz="1600" b="1" dirty="0" smtClean="0">
                <a:latin typeface="新細明體" panose="02020500000000000000" pitchFamily="18" charset="-120"/>
              </a:rPr>
              <a:t>風格</a:t>
            </a:r>
            <a:endParaRPr lang="en-US" altLang="zh-TW" sz="1600" b="1" dirty="0">
              <a:latin typeface="新細明體" panose="02020500000000000000" pitchFamily="18" charset="-120"/>
            </a:endParaRPr>
          </a:p>
        </p:txBody>
      </p:sp>
      <p:sp>
        <p:nvSpPr>
          <p:cNvPr id="10" name="圓角矩形 9"/>
          <p:cNvSpPr/>
          <p:nvPr/>
        </p:nvSpPr>
        <p:spPr>
          <a:xfrm>
            <a:off x="3962400" y="1981200"/>
            <a:ext cx="2971800" cy="2965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1" name="圓角矩形 10"/>
          <p:cNvSpPr/>
          <p:nvPr/>
        </p:nvSpPr>
        <p:spPr>
          <a:xfrm>
            <a:off x="3962400" y="3571929"/>
            <a:ext cx="1371600" cy="2965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2" name="圓角矩形 11"/>
          <p:cNvSpPr/>
          <p:nvPr/>
        </p:nvSpPr>
        <p:spPr>
          <a:xfrm>
            <a:off x="3962400" y="4881282"/>
            <a:ext cx="1600200" cy="2965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3" name="圓角矩形 12"/>
          <p:cNvSpPr/>
          <p:nvPr/>
        </p:nvSpPr>
        <p:spPr>
          <a:xfrm>
            <a:off x="3962400" y="5426962"/>
            <a:ext cx="1981200" cy="2965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25889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6" grpId="0"/>
      <p:bldP spid="10" grpId="0" animBg="1"/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0" y="-8964"/>
            <a:ext cx="8290716" cy="759554"/>
          </a:xfrm>
          <a:prstGeom prst="rect">
            <a:avLst/>
          </a:prstGeom>
          <a:gradFill rotWithShape="1">
            <a:gsLst>
              <a:gs pos="0">
                <a:srgbClr val="C96731">
                  <a:tint val="80000"/>
                  <a:satMod val="107000"/>
                  <a:lumMod val="103000"/>
                </a:srgbClr>
              </a:gs>
              <a:gs pos="100000">
                <a:srgbClr val="C96731">
                  <a:tint val="82000"/>
                  <a:satMod val="109000"/>
                  <a:lumMod val="103000"/>
                </a:srgbClr>
              </a:gs>
            </a:gsLst>
            <a:lin ang="5400000" scaled="0"/>
          </a:gradFill>
          <a:ln w="6350" cap="flat" cmpd="sng" algn="ctr">
            <a:noFill/>
            <a:prstDash val="solid"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zh-CN" altLang="en-US" sz="2400" b="1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rPr>
              <a:t>主題：</a:t>
            </a:r>
            <a:r>
              <a:rPr lang="zh-TW" altLang="en-US" sz="2400" b="1" dirty="0"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rPr>
              <a:t>來自</a:t>
            </a:r>
            <a:r>
              <a:rPr lang="zh-CN" altLang="en-US" sz="2400" b="1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rPr>
              <a:t>絲路的佛教</a:t>
            </a:r>
            <a:endParaRPr lang="en-US" sz="2400" b="1" dirty="0">
              <a:solidFill>
                <a:srgbClr val="000000"/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文鼎誰的字體" panose="02010609010101010101" pitchFamily="49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13447" y="2286000"/>
            <a:ext cx="860611" cy="461665"/>
          </a:xfrm>
          <a:prstGeom prst="rect">
            <a:avLst/>
          </a:prstGeom>
          <a:solidFill>
            <a:srgbClr val="C96731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zh-CN" altLang="en-US" sz="2400" b="1" kern="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總論</a:t>
            </a:r>
            <a:endParaRPr lang="zh-HK" altLang="en-US" sz="2400" b="1" kern="0" dirty="0">
              <a:solidFill>
                <a:srgbClr val="00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2682" y="2286000"/>
            <a:ext cx="7434587" cy="2800767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佛教產生於印度，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並在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公元前後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於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中國新疆地區盛行，大約到了東漢時傳入中原地區。自佛教傳入中國後，一種依山開鑿的佛教寺院亦相繼傳入中國北方。這種寺院，稱為石窟，亦稱石窟寺。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石窟的藝術至少包含三方面的元素：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一、石窟本身的建築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二、石窟內的佛教造像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三、石窟內的佛教雕刻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北魏是佛教傳入中國北方最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重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要的階段，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本課題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透過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介紹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平城和洛陽的石窟藝術，講述這個時代的佛教傳播情況。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199" y="5410200"/>
            <a:ext cx="7439069" cy="107721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在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本課題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你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將可以學到：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342900" indent="-342900">
              <a:buFontTx/>
              <a:buAutoNum type="arabicPeriod"/>
            </a:pPr>
            <a:r>
              <a:rPr lang="zh-CN" altLang="en-US" sz="1600" dirty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印度石窟藝術的產生和東傳</a:t>
            </a:r>
            <a:endParaRPr lang="en-US" altLang="zh-CN" sz="1600" dirty="0">
              <a:solidFill>
                <a:prstClr val="black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342900" indent="-342900">
              <a:buFontTx/>
              <a:buAutoNum type="arabicPeriod"/>
            </a:pPr>
            <a:r>
              <a:rPr lang="zh-CN" altLang="en-US" sz="1600" dirty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佛教造像</a:t>
            </a:r>
            <a:endParaRPr lang="en-US" altLang="zh-CN" sz="1600" dirty="0">
              <a:solidFill>
                <a:prstClr val="black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342900" indent="-342900">
              <a:buFontTx/>
              <a:buAutoNum type="arabicPeriod"/>
            </a:pPr>
            <a:r>
              <a:rPr lang="zh-CN" altLang="en-US" sz="1600" dirty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佛教雕刻</a:t>
            </a:r>
            <a:endParaRPr lang="en-US" altLang="zh-CN" sz="1600" dirty="0">
              <a:solidFill>
                <a:prstClr val="black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6" name="Subtitle 4"/>
          <p:cNvSpPr txBox="1">
            <a:spLocks/>
          </p:cNvSpPr>
          <p:nvPr/>
        </p:nvSpPr>
        <p:spPr>
          <a:xfrm>
            <a:off x="838200" y="750590"/>
            <a:ext cx="7452516" cy="381000"/>
          </a:xfrm>
          <a:prstGeom prst="rect">
            <a:avLst/>
          </a:prstGeom>
          <a:solidFill>
            <a:srgbClr val="4A5356">
              <a:lumMod val="20000"/>
              <a:lumOff val="80000"/>
            </a:srgb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25525" indent="-1025525" algn="l">
              <a:defRPr/>
            </a:pPr>
            <a:r>
              <a:rPr lang="zh-CN" altLang="en-US" sz="1600" b="1" dirty="0">
                <a:solidFill>
                  <a:srgbClr val="000000">
                    <a:lumMod val="75000"/>
                    <a:lumOff val="25000"/>
                  </a:srgb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相關課題：</a:t>
            </a:r>
            <a:r>
              <a:rPr lang="zh-CN" altLang="en-US" sz="1600" b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石窟</a:t>
            </a:r>
            <a:r>
              <a:rPr lang="zh-TW" altLang="zh-HK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（</a:t>
            </a:r>
            <a:r>
              <a:rPr lang="zh-TW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音忽</a:t>
            </a:r>
            <a:r>
              <a:rPr lang="zh-TW" altLang="zh-HK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）</a:t>
            </a:r>
            <a:r>
              <a:rPr lang="zh-CN" altLang="en-US" sz="1600" b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藝術</a:t>
            </a:r>
            <a:endParaRPr lang="en-US" sz="1600" b="1" dirty="0">
              <a:solidFill>
                <a:srgbClr val="000000">
                  <a:lumMod val="75000"/>
                  <a:lumOff val="25000"/>
                </a:srgbClr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9104351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04713"/>
            <a:ext cx="12192001" cy="5753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5025" y="0"/>
            <a:ext cx="2536975" cy="2731477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10317480" y="1377212"/>
            <a:ext cx="91440" cy="9144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297936" y="6300102"/>
            <a:ext cx="1649917" cy="246221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Ref: Wikipedia: Ajanta Caves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147936"/>
            <a:ext cx="4191000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1. </a:t>
            </a:r>
            <a:r>
              <a:rPr lang="zh-CN" alt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印度石窟藝術的產生和東傳</a:t>
            </a:r>
            <a:endParaRPr lang="en-US" sz="2400" b="1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0" y="5961548"/>
            <a:ext cx="7010400" cy="584775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阿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旃</a:t>
            </a:r>
            <a:r>
              <a:rPr lang="zh-TW" altLang="zh-HK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（</a:t>
            </a:r>
            <a:r>
              <a:rPr lang="zh-TW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音煎</a:t>
            </a:r>
            <a:r>
              <a:rPr lang="zh-TW" altLang="zh-HK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）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陀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石窟（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Ajanta Caves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），是一個位於印度的石窟羣，大概建於公元前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2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世紀至公元後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7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世紀期間，是目前印度最大的石窟遺址。 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609601"/>
            <a:ext cx="8839200" cy="584775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石窟，亦稱石窟寺，是一種依山開鑿的佛教寺院，源於印度。僧侶在遠離城市的山林中開鑿石窟，過著清淨修行的生活。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0477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2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3679" y="1886848"/>
            <a:ext cx="3254579" cy="2169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991600" y="945871"/>
            <a:ext cx="1806792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僧人集會的地方</a:t>
            </a:r>
            <a:endParaRPr lang="en-US" sz="16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839200" y="490980"/>
            <a:ext cx="2057400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 僧人住宿的小房間</a:t>
            </a:r>
            <a:endParaRPr lang="en-US" sz="16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cxnSp>
        <p:nvCxnSpPr>
          <p:cNvPr id="15" name="Elbow Connector 14"/>
          <p:cNvCxnSpPr>
            <a:stCxn id="13" idx="3"/>
          </p:cNvCxnSpPr>
          <p:nvPr/>
        </p:nvCxnSpPr>
        <p:spPr>
          <a:xfrm>
            <a:off x="10896600" y="660257"/>
            <a:ext cx="405147" cy="2311543"/>
          </a:xfrm>
          <a:prstGeom prst="bentConnector2">
            <a:avLst/>
          </a:prstGeom>
          <a:ln w="19050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5" name="Elbow Connector 1024"/>
          <p:cNvCxnSpPr>
            <a:stCxn id="5" idx="3"/>
          </p:cNvCxnSpPr>
          <p:nvPr/>
        </p:nvCxnSpPr>
        <p:spPr>
          <a:xfrm>
            <a:off x="10798392" y="1115148"/>
            <a:ext cx="152400" cy="2694852"/>
          </a:xfrm>
          <a:prstGeom prst="bentConnector2">
            <a:avLst/>
          </a:prstGeom>
          <a:ln w="19050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10666"/>
            <a:ext cx="2057400" cy="1912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9" name="Elbow Connector 38"/>
          <p:cNvCxnSpPr>
            <a:endCxn id="5" idx="1"/>
          </p:cNvCxnSpPr>
          <p:nvPr/>
        </p:nvCxnSpPr>
        <p:spPr>
          <a:xfrm flipV="1">
            <a:off x="7466026" y="1115148"/>
            <a:ext cx="1525574" cy="624168"/>
          </a:xfrm>
          <a:prstGeom prst="bentConnector3">
            <a:avLst>
              <a:gd name="adj1" fmla="val 50000"/>
            </a:avLst>
          </a:prstGeom>
          <a:ln w="19050"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Elbow Connector 3"/>
          <p:cNvCxnSpPr>
            <a:endCxn id="13" idx="1"/>
          </p:cNvCxnSpPr>
          <p:nvPr/>
        </p:nvCxnSpPr>
        <p:spPr>
          <a:xfrm flipV="1">
            <a:off x="7845330" y="660257"/>
            <a:ext cx="993870" cy="771700"/>
          </a:xfrm>
          <a:prstGeom prst="bentConnector3">
            <a:avLst>
              <a:gd name="adj1" fmla="val 50000"/>
            </a:avLst>
          </a:prstGeom>
          <a:ln w="19050"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449054" y="2343798"/>
            <a:ext cx="28567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這是</a:t>
            </a:r>
            <a:r>
              <a:rPr lang="zh-HK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毘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訶羅，是阿旃陀石窟的第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12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窟，約建於公元前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2-1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世紀，每個小房間有兩張石床。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265" y="3465304"/>
            <a:ext cx="4503420" cy="3002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6835" y="408347"/>
            <a:ext cx="2818317" cy="4616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印度石窟分為兩類：</a:t>
            </a:r>
            <a:endParaRPr lang="en-US" sz="2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9838" y="1016458"/>
            <a:ext cx="4553162" cy="830997"/>
          </a:xfrm>
          <a:prstGeom prst="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一是「</a:t>
            </a:r>
            <a:r>
              <a:rPr lang="zh-HK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毘</a:t>
            </a:r>
            <a:r>
              <a:rPr lang="zh-TW" altLang="zh-HK" sz="1600" dirty="0">
                <a:latin typeface="新細明體" panose="02020500000000000000" pitchFamily="18" charset="-120"/>
              </a:rPr>
              <a:t>（</a:t>
            </a:r>
            <a:r>
              <a:rPr lang="zh-TW" altLang="en-US" sz="1600" dirty="0" smtClean="0">
                <a:latin typeface="新細明體" panose="02020500000000000000" pitchFamily="18" charset="-120"/>
              </a:rPr>
              <a:t>音皮</a:t>
            </a:r>
            <a:r>
              <a:rPr lang="zh-TW" altLang="zh-HK" sz="1600" dirty="0" smtClean="0">
                <a:latin typeface="新細明體" panose="02020500000000000000" pitchFamily="18" charset="-120"/>
              </a:rPr>
              <a:t>）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訶</a:t>
            </a:r>
            <a:r>
              <a:rPr lang="zh-TW" altLang="zh-HK" sz="1600" dirty="0">
                <a:latin typeface="新細明體" panose="02020500000000000000" pitchFamily="18" charset="-120"/>
              </a:rPr>
              <a:t>（</a:t>
            </a:r>
            <a:r>
              <a:rPr lang="zh-TW" altLang="en-US" sz="1600" dirty="0" smtClean="0">
                <a:latin typeface="新細明體" panose="02020500000000000000" pitchFamily="18" charset="-120"/>
              </a:rPr>
              <a:t>音苛</a:t>
            </a:r>
            <a:r>
              <a:rPr lang="zh-TW" altLang="zh-HK" sz="1600" dirty="0" smtClean="0">
                <a:latin typeface="新細明體" panose="02020500000000000000" pitchFamily="18" charset="-120"/>
              </a:rPr>
              <a:t>）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羅」（</a:t>
            </a:r>
            <a:r>
              <a:rPr lang="en-US" altLang="zh-CN" sz="1600" dirty="0" err="1">
                <a:latin typeface="新細明體" panose="02020500000000000000" pitchFamily="18" charset="-120"/>
                <a:ea typeface="新細明體" panose="02020500000000000000" pitchFamily="18" charset="-120"/>
              </a:rPr>
              <a:t>Vihara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），也叫精舍、僧房，為僧人提供居宿，也設有廣闊的空間讓他們進行聚集一起進行佛學的討論。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6837" y="2286312"/>
            <a:ext cx="4556163" cy="830997"/>
          </a:xfrm>
          <a:prstGeom prst="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另一種是「制底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」（</a:t>
            </a:r>
            <a:r>
              <a:rPr lang="en-US" altLang="zh-CN" sz="1600" dirty="0" err="1">
                <a:latin typeface="新細明體" panose="02020500000000000000" pitchFamily="18" charset="-120"/>
                <a:ea typeface="新細明體" panose="02020500000000000000" pitchFamily="18" charset="-120"/>
              </a:rPr>
              <a:t>Caitya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），不提供住宿，主要的作用是僧人集會和討論佛學的場所。場所的盡頭一般建有佛像或佛塔，供僧人作禮拜之用。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8006" y="5738361"/>
            <a:ext cx="20541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這是制底，是阿旃陀石窟的第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10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窟，約建於公元前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1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世紀。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65720" y="6179348"/>
            <a:ext cx="1649917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Ref: Wikipedia: Ajanta Caves</a:t>
            </a:r>
          </a:p>
        </p:txBody>
      </p:sp>
      <p:sp>
        <p:nvSpPr>
          <p:cNvPr id="17" name="TextBox 10"/>
          <p:cNvSpPr txBox="1"/>
          <p:nvPr/>
        </p:nvSpPr>
        <p:spPr>
          <a:xfrm>
            <a:off x="7537258" y="4227568"/>
            <a:ext cx="4191000" cy="1015663"/>
          </a:xfrm>
          <a:prstGeom prst="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參考上圖，哪個是僧人住宿的房間？</a:t>
            </a:r>
            <a:endParaRPr lang="en-US" altLang="zh-TW" sz="20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TW" altLang="en-US" sz="2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哪個是僧人集會的地方？</a:t>
            </a:r>
            <a:endParaRPr lang="en-US" altLang="zh-TW" sz="20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TW" altLang="en-US" sz="2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請填寫在適當的空格內。</a:t>
            </a:r>
            <a:endParaRPr lang="en-US" altLang="zh-CN" sz="20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2775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9" grpId="0"/>
      <p:bldP spid="10" grpId="0" animBg="1"/>
      <p:bldP spid="11" grpId="0" animBg="1"/>
      <p:bldP spid="12" grpId="0" animBg="1"/>
      <p:bldP spid="20" grpId="0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082" y="152401"/>
            <a:ext cx="233272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公元一世紀前後，印度的佛教經過絲綢之路傳入了中國。</a:t>
            </a:r>
            <a:endParaRPr lang="en-US" altLang="zh-CN" sz="2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sz="2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2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絲綢之路，因而出現四個佛教城市：分別是敦煌、</a:t>
            </a:r>
            <a:r>
              <a:rPr lang="zh-CN" altLang="en-US" sz="2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龜</a:t>
            </a:r>
            <a:r>
              <a:rPr lang="en-US" altLang="zh-CN" sz="2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(</a:t>
            </a:r>
            <a:r>
              <a:rPr lang="zh-CN" altLang="en-US" sz="2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音鳩</a:t>
            </a:r>
            <a:r>
              <a:rPr lang="en-US" altLang="zh-CN" sz="2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)</a:t>
            </a:r>
            <a:r>
              <a:rPr lang="zh-CN" altLang="en-US" sz="2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茲</a:t>
            </a:r>
            <a:r>
              <a:rPr lang="en-US" altLang="zh-CN" sz="2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(</a:t>
            </a:r>
            <a:r>
              <a:rPr lang="zh-CN" altLang="en-US" sz="2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音池</a:t>
            </a:r>
            <a:r>
              <a:rPr lang="en-US" altLang="zh-CN" sz="2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)</a:t>
            </a:r>
            <a:r>
              <a:rPr lang="zh-CN" altLang="en-US" sz="2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2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于</a:t>
            </a:r>
            <a:r>
              <a:rPr lang="zh-CN" altLang="en-US" sz="2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闐</a:t>
            </a:r>
            <a:r>
              <a:rPr lang="en-US" altLang="zh-CN" sz="2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(</a:t>
            </a:r>
            <a:r>
              <a:rPr lang="zh-CN" altLang="en-US" sz="2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音田</a:t>
            </a:r>
            <a:r>
              <a:rPr lang="en-US" altLang="zh-CN" sz="2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)</a:t>
            </a:r>
            <a:r>
              <a:rPr lang="zh-CN" altLang="en-US" sz="2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和</a:t>
            </a:r>
            <a:r>
              <a:rPr lang="zh-CN" altLang="en-US" sz="2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長安。</a:t>
            </a:r>
            <a:endParaRPr lang="en-US" altLang="zh-CN" sz="2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CN" sz="2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806" y="0"/>
            <a:ext cx="986031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438495" y="3471446"/>
            <a:ext cx="762000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長安</a:t>
            </a:r>
            <a:endParaRPr lang="en-US" sz="16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83344" y="287889"/>
            <a:ext cx="646837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龜茲</a:t>
            </a:r>
            <a:endParaRPr lang="en-US" sz="16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134599" y="654697"/>
            <a:ext cx="762000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敦煌</a:t>
            </a:r>
            <a:endParaRPr lang="en-US" sz="16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686800" y="3319046"/>
            <a:ext cx="646837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于闐</a:t>
            </a:r>
            <a:endParaRPr lang="en-US" sz="16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43900" y="6477000"/>
            <a:ext cx="35813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圖：</a:t>
            </a:r>
            <a:r>
              <a:rPr lang="en-US" altLang="zh-CN" sz="1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CN" altLang="en-US" sz="1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敦煌：說不完的故事教育小冊子</a:t>
            </a:r>
            <a:r>
              <a:rPr lang="en-US" altLang="zh-CN" sz="1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CN" altLang="en-US" sz="1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（香港文化博物館）</a:t>
            </a:r>
            <a:endParaRPr lang="en-US" sz="1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28600" y="4572000"/>
            <a:ext cx="1905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新細明體" panose="02020500000000000000" pitchFamily="18" charset="-120"/>
              </a:rPr>
              <a:t>問題：</a:t>
            </a:r>
            <a:endParaRPr lang="en-US" altLang="zh-HK" b="1" dirty="0">
              <a:latin typeface="新細明體" panose="02020500000000000000" pitchFamily="18" charset="-120"/>
            </a:endParaRPr>
          </a:p>
          <a:p>
            <a:r>
              <a:rPr lang="zh-CN" altLang="en-US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請你在右圖的空白位置上，填上這四個城市的名稱</a:t>
            </a:r>
            <a:r>
              <a:rPr lang="zh-CN" altLang="en-US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en-US" altLang="zh-HK" b="1" dirty="0">
              <a:latin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86167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 animBg="1"/>
      <p:bldP spid="7" grpId="0" animBg="1"/>
      <p:bldP spid="8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6" y="23191"/>
            <a:ext cx="121618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1752600" y="1066800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533400" y="1099930"/>
            <a:ext cx="1191212" cy="117797"/>
          </a:xfrm>
          <a:custGeom>
            <a:avLst/>
            <a:gdLst>
              <a:gd name="connsiteX0" fmla="*/ 0 w 1709531"/>
              <a:gd name="connsiteY0" fmla="*/ 0 h 343084"/>
              <a:gd name="connsiteX1" fmla="*/ 344557 w 1709531"/>
              <a:gd name="connsiteY1" fmla="*/ 172279 h 343084"/>
              <a:gd name="connsiteX2" fmla="*/ 1166192 w 1709531"/>
              <a:gd name="connsiteY2" fmla="*/ 331305 h 343084"/>
              <a:gd name="connsiteX3" fmla="*/ 1709531 w 1709531"/>
              <a:gd name="connsiteY3" fmla="*/ 331305 h 343084"/>
              <a:gd name="connsiteX4" fmla="*/ 1709531 w 1709531"/>
              <a:gd name="connsiteY4" fmla="*/ 331305 h 343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9531" h="343084">
                <a:moveTo>
                  <a:pt x="0" y="0"/>
                </a:moveTo>
                <a:cubicBezTo>
                  <a:pt x="75096" y="58531"/>
                  <a:pt x="150192" y="117062"/>
                  <a:pt x="344557" y="172279"/>
                </a:cubicBezTo>
                <a:cubicBezTo>
                  <a:pt x="538922" y="227496"/>
                  <a:pt x="938696" y="304801"/>
                  <a:pt x="1166192" y="331305"/>
                </a:cubicBezTo>
                <a:cubicBezTo>
                  <a:pt x="1393688" y="357809"/>
                  <a:pt x="1709531" y="331305"/>
                  <a:pt x="1709531" y="331305"/>
                </a:cubicBezTo>
                <a:lnTo>
                  <a:pt x="1709531" y="331305"/>
                </a:lnTo>
              </a:path>
            </a:pathLst>
          </a:custGeom>
          <a:noFill/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2002908" y="675862"/>
            <a:ext cx="1616765" cy="424069"/>
          </a:xfrm>
          <a:custGeom>
            <a:avLst/>
            <a:gdLst>
              <a:gd name="connsiteX0" fmla="*/ 0 w 1616765"/>
              <a:gd name="connsiteY0" fmla="*/ 424069 h 424069"/>
              <a:gd name="connsiteX1" fmla="*/ 278296 w 1616765"/>
              <a:gd name="connsiteY1" fmla="*/ 225287 h 424069"/>
              <a:gd name="connsiteX2" fmla="*/ 596348 w 1616765"/>
              <a:gd name="connsiteY2" fmla="*/ 106017 h 424069"/>
              <a:gd name="connsiteX3" fmla="*/ 861391 w 1616765"/>
              <a:gd name="connsiteY3" fmla="*/ 53009 h 424069"/>
              <a:gd name="connsiteX4" fmla="*/ 1219200 w 1616765"/>
              <a:gd name="connsiteY4" fmla="*/ 26504 h 424069"/>
              <a:gd name="connsiteX5" fmla="*/ 1616765 w 1616765"/>
              <a:gd name="connsiteY5" fmla="*/ 0 h 424069"/>
              <a:gd name="connsiteX6" fmla="*/ 1616765 w 1616765"/>
              <a:gd name="connsiteY6" fmla="*/ 0 h 424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16765" h="424069">
                <a:moveTo>
                  <a:pt x="0" y="424069"/>
                </a:moveTo>
                <a:cubicBezTo>
                  <a:pt x="89452" y="351182"/>
                  <a:pt x="178905" y="278296"/>
                  <a:pt x="278296" y="225287"/>
                </a:cubicBezTo>
                <a:cubicBezTo>
                  <a:pt x="377687" y="172278"/>
                  <a:pt x="499165" y="134730"/>
                  <a:pt x="596348" y="106017"/>
                </a:cubicBezTo>
                <a:cubicBezTo>
                  <a:pt x="693531" y="77304"/>
                  <a:pt x="757582" y="66261"/>
                  <a:pt x="861391" y="53009"/>
                </a:cubicBezTo>
                <a:cubicBezTo>
                  <a:pt x="965200" y="39757"/>
                  <a:pt x="1219200" y="26504"/>
                  <a:pt x="1219200" y="26504"/>
                </a:cubicBezTo>
                <a:lnTo>
                  <a:pt x="1616765" y="0"/>
                </a:lnTo>
                <a:lnTo>
                  <a:pt x="1616765" y="0"/>
                </a:lnTo>
              </a:path>
            </a:pathLst>
          </a:custGeom>
          <a:noFill/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4191000" y="722244"/>
            <a:ext cx="2286000" cy="2928731"/>
          </a:xfrm>
          <a:custGeom>
            <a:avLst/>
            <a:gdLst>
              <a:gd name="connsiteX0" fmla="*/ 0 w 2438400"/>
              <a:gd name="connsiteY0" fmla="*/ 0 h 2928731"/>
              <a:gd name="connsiteX1" fmla="*/ 159026 w 2438400"/>
              <a:gd name="connsiteY1" fmla="*/ 39757 h 2928731"/>
              <a:gd name="connsiteX2" fmla="*/ 278296 w 2438400"/>
              <a:gd name="connsiteY2" fmla="*/ 132522 h 2928731"/>
              <a:gd name="connsiteX3" fmla="*/ 424070 w 2438400"/>
              <a:gd name="connsiteY3" fmla="*/ 251792 h 2928731"/>
              <a:gd name="connsiteX4" fmla="*/ 728870 w 2438400"/>
              <a:gd name="connsiteY4" fmla="*/ 530087 h 2928731"/>
              <a:gd name="connsiteX5" fmla="*/ 887896 w 2438400"/>
              <a:gd name="connsiteY5" fmla="*/ 715618 h 2928731"/>
              <a:gd name="connsiteX6" fmla="*/ 980661 w 2438400"/>
              <a:gd name="connsiteY6" fmla="*/ 821635 h 2928731"/>
              <a:gd name="connsiteX7" fmla="*/ 1245704 w 2438400"/>
              <a:gd name="connsiteY7" fmla="*/ 1152940 h 2928731"/>
              <a:gd name="connsiteX8" fmla="*/ 1417983 w 2438400"/>
              <a:gd name="connsiteY8" fmla="*/ 1590261 h 2928731"/>
              <a:gd name="connsiteX9" fmla="*/ 1484244 w 2438400"/>
              <a:gd name="connsiteY9" fmla="*/ 1934818 h 2928731"/>
              <a:gd name="connsiteX10" fmla="*/ 1563757 w 2438400"/>
              <a:gd name="connsiteY10" fmla="*/ 2226366 h 2928731"/>
              <a:gd name="connsiteX11" fmla="*/ 1775791 w 2438400"/>
              <a:gd name="connsiteY11" fmla="*/ 2570922 h 2928731"/>
              <a:gd name="connsiteX12" fmla="*/ 2107096 w 2438400"/>
              <a:gd name="connsiteY12" fmla="*/ 2809461 h 2928731"/>
              <a:gd name="connsiteX13" fmla="*/ 2438400 w 2438400"/>
              <a:gd name="connsiteY13" fmla="*/ 2928731 h 2928731"/>
              <a:gd name="connsiteX14" fmla="*/ 2438400 w 2438400"/>
              <a:gd name="connsiteY14" fmla="*/ 2928731 h 2928731"/>
              <a:gd name="connsiteX15" fmla="*/ 2438400 w 2438400"/>
              <a:gd name="connsiteY15" fmla="*/ 2928731 h 2928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38400" h="2928731">
                <a:moveTo>
                  <a:pt x="0" y="0"/>
                </a:moveTo>
                <a:cubicBezTo>
                  <a:pt x="56321" y="8835"/>
                  <a:pt x="112643" y="17670"/>
                  <a:pt x="159026" y="39757"/>
                </a:cubicBezTo>
                <a:cubicBezTo>
                  <a:pt x="205409" y="61844"/>
                  <a:pt x="234122" y="97183"/>
                  <a:pt x="278296" y="132522"/>
                </a:cubicBezTo>
                <a:cubicBezTo>
                  <a:pt x="322470" y="167861"/>
                  <a:pt x="348974" y="185531"/>
                  <a:pt x="424070" y="251792"/>
                </a:cubicBezTo>
                <a:cubicBezTo>
                  <a:pt x="499166" y="318053"/>
                  <a:pt x="651566" y="452783"/>
                  <a:pt x="728870" y="530087"/>
                </a:cubicBezTo>
                <a:cubicBezTo>
                  <a:pt x="806174" y="607391"/>
                  <a:pt x="845931" y="667027"/>
                  <a:pt x="887896" y="715618"/>
                </a:cubicBezTo>
                <a:cubicBezTo>
                  <a:pt x="929861" y="764209"/>
                  <a:pt x="921026" y="748748"/>
                  <a:pt x="980661" y="821635"/>
                </a:cubicBezTo>
                <a:cubicBezTo>
                  <a:pt x="1040296" y="894522"/>
                  <a:pt x="1172817" y="1024836"/>
                  <a:pt x="1245704" y="1152940"/>
                </a:cubicBezTo>
                <a:cubicBezTo>
                  <a:pt x="1318591" y="1281044"/>
                  <a:pt x="1378226" y="1459948"/>
                  <a:pt x="1417983" y="1590261"/>
                </a:cubicBezTo>
                <a:cubicBezTo>
                  <a:pt x="1457740" y="1720574"/>
                  <a:pt x="1459948" y="1828801"/>
                  <a:pt x="1484244" y="1934818"/>
                </a:cubicBezTo>
                <a:cubicBezTo>
                  <a:pt x="1508540" y="2040835"/>
                  <a:pt x="1515166" y="2120349"/>
                  <a:pt x="1563757" y="2226366"/>
                </a:cubicBezTo>
                <a:cubicBezTo>
                  <a:pt x="1612348" y="2332383"/>
                  <a:pt x="1685235" y="2473740"/>
                  <a:pt x="1775791" y="2570922"/>
                </a:cubicBezTo>
                <a:cubicBezTo>
                  <a:pt x="1866347" y="2668104"/>
                  <a:pt x="1996661" y="2749826"/>
                  <a:pt x="2107096" y="2809461"/>
                </a:cubicBezTo>
                <a:cubicBezTo>
                  <a:pt x="2217531" y="2869096"/>
                  <a:pt x="2438400" y="2928731"/>
                  <a:pt x="2438400" y="2928731"/>
                </a:cubicBezTo>
                <a:lnTo>
                  <a:pt x="2438400" y="2928731"/>
                </a:lnTo>
                <a:lnTo>
                  <a:pt x="2438400" y="2928731"/>
                </a:lnTo>
              </a:path>
            </a:pathLst>
          </a:custGeom>
          <a:noFill/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8324195" y="1855304"/>
            <a:ext cx="374041" cy="2107096"/>
          </a:xfrm>
          <a:custGeom>
            <a:avLst/>
            <a:gdLst>
              <a:gd name="connsiteX0" fmla="*/ 0 w 374041"/>
              <a:gd name="connsiteY0" fmla="*/ 0 h 2107096"/>
              <a:gd name="connsiteX1" fmla="*/ 66261 w 374041"/>
              <a:gd name="connsiteY1" fmla="*/ 172279 h 2107096"/>
              <a:gd name="connsiteX2" fmla="*/ 172278 w 374041"/>
              <a:gd name="connsiteY2" fmla="*/ 384313 h 2107096"/>
              <a:gd name="connsiteX3" fmla="*/ 238539 w 374041"/>
              <a:gd name="connsiteY3" fmla="*/ 609600 h 2107096"/>
              <a:gd name="connsiteX4" fmla="*/ 251791 w 374041"/>
              <a:gd name="connsiteY4" fmla="*/ 649357 h 2107096"/>
              <a:gd name="connsiteX5" fmla="*/ 278296 w 374041"/>
              <a:gd name="connsiteY5" fmla="*/ 795131 h 2107096"/>
              <a:gd name="connsiteX6" fmla="*/ 371061 w 374041"/>
              <a:gd name="connsiteY6" fmla="*/ 1152939 h 2107096"/>
              <a:gd name="connsiteX7" fmla="*/ 344557 w 374041"/>
              <a:gd name="connsiteY7" fmla="*/ 1470992 h 2107096"/>
              <a:gd name="connsiteX8" fmla="*/ 278296 w 374041"/>
              <a:gd name="connsiteY8" fmla="*/ 1722783 h 2107096"/>
              <a:gd name="connsiteX9" fmla="*/ 79513 w 374041"/>
              <a:gd name="connsiteY9" fmla="*/ 2107096 h 2107096"/>
              <a:gd name="connsiteX10" fmla="*/ 79513 w 374041"/>
              <a:gd name="connsiteY10" fmla="*/ 2107096 h 210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4041" h="2107096">
                <a:moveTo>
                  <a:pt x="0" y="0"/>
                </a:moveTo>
                <a:cubicBezTo>
                  <a:pt x="18774" y="54113"/>
                  <a:pt x="37548" y="108227"/>
                  <a:pt x="66261" y="172279"/>
                </a:cubicBezTo>
                <a:cubicBezTo>
                  <a:pt x="94974" y="236331"/>
                  <a:pt x="143565" y="311426"/>
                  <a:pt x="172278" y="384313"/>
                </a:cubicBezTo>
                <a:cubicBezTo>
                  <a:pt x="200991" y="457200"/>
                  <a:pt x="225287" y="565426"/>
                  <a:pt x="238539" y="609600"/>
                </a:cubicBezTo>
                <a:cubicBezTo>
                  <a:pt x="251791" y="653774"/>
                  <a:pt x="245165" y="618435"/>
                  <a:pt x="251791" y="649357"/>
                </a:cubicBezTo>
                <a:cubicBezTo>
                  <a:pt x="258417" y="680279"/>
                  <a:pt x="258418" y="711201"/>
                  <a:pt x="278296" y="795131"/>
                </a:cubicBezTo>
                <a:cubicBezTo>
                  <a:pt x="298174" y="879061"/>
                  <a:pt x="360018" y="1040296"/>
                  <a:pt x="371061" y="1152939"/>
                </a:cubicBezTo>
                <a:cubicBezTo>
                  <a:pt x="382105" y="1265583"/>
                  <a:pt x="360018" y="1376018"/>
                  <a:pt x="344557" y="1470992"/>
                </a:cubicBezTo>
                <a:cubicBezTo>
                  <a:pt x="329096" y="1565966"/>
                  <a:pt x="322470" y="1616766"/>
                  <a:pt x="278296" y="1722783"/>
                </a:cubicBezTo>
                <a:cubicBezTo>
                  <a:pt x="234122" y="1828800"/>
                  <a:pt x="79513" y="2107096"/>
                  <a:pt x="79513" y="2107096"/>
                </a:cubicBezTo>
                <a:lnTo>
                  <a:pt x="79513" y="2107096"/>
                </a:lnTo>
              </a:path>
            </a:pathLst>
          </a:custGeom>
          <a:noFill/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群組 4"/>
          <p:cNvGrpSpPr/>
          <p:nvPr/>
        </p:nvGrpSpPr>
        <p:grpSpPr>
          <a:xfrm>
            <a:off x="6879707" y="1775791"/>
            <a:ext cx="3988904" cy="4784035"/>
            <a:chOff x="6879707" y="1775791"/>
            <a:chExt cx="3988904" cy="4784035"/>
          </a:xfrm>
        </p:grpSpPr>
        <p:sp>
          <p:nvSpPr>
            <p:cNvPr id="8" name="Freeform 7"/>
            <p:cNvSpPr/>
            <p:nvPr/>
          </p:nvSpPr>
          <p:spPr>
            <a:xfrm>
              <a:off x="6945968" y="1775791"/>
              <a:ext cx="954156" cy="1789044"/>
            </a:xfrm>
            <a:custGeom>
              <a:avLst/>
              <a:gdLst>
                <a:gd name="connsiteX0" fmla="*/ 0 w 954156"/>
                <a:gd name="connsiteY0" fmla="*/ 1789044 h 1789044"/>
                <a:gd name="connsiteX1" fmla="*/ 92765 w 954156"/>
                <a:gd name="connsiteY1" fmla="*/ 1444487 h 1789044"/>
                <a:gd name="connsiteX2" fmla="*/ 344556 w 954156"/>
                <a:gd name="connsiteY2" fmla="*/ 768626 h 1789044"/>
                <a:gd name="connsiteX3" fmla="*/ 781878 w 954156"/>
                <a:gd name="connsiteY3" fmla="*/ 198783 h 1789044"/>
                <a:gd name="connsiteX4" fmla="*/ 954156 w 954156"/>
                <a:gd name="connsiteY4" fmla="*/ 0 h 1789044"/>
                <a:gd name="connsiteX5" fmla="*/ 954156 w 954156"/>
                <a:gd name="connsiteY5" fmla="*/ 0 h 1789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156" h="1789044">
                  <a:moveTo>
                    <a:pt x="0" y="1789044"/>
                  </a:moveTo>
                  <a:cubicBezTo>
                    <a:pt x="17669" y="1701800"/>
                    <a:pt x="35339" y="1614557"/>
                    <a:pt x="92765" y="1444487"/>
                  </a:cubicBezTo>
                  <a:cubicBezTo>
                    <a:pt x="150191" y="1274417"/>
                    <a:pt x="229704" y="976243"/>
                    <a:pt x="344556" y="768626"/>
                  </a:cubicBezTo>
                  <a:cubicBezTo>
                    <a:pt x="459408" y="561009"/>
                    <a:pt x="680278" y="326887"/>
                    <a:pt x="781878" y="198783"/>
                  </a:cubicBezTo>
                  <a:cubicBezTo>
                    <a:pt x="883478" y="70679"/>
                    <a:pt x="954156" y="0"/>
                    <a:pt x="954156" y="0"/>
                  </a:cubicBezTo>
                  <a:lnTo>
                    <a:pt x="954156" y="0"/>
                  </a:lnTo>
                </a:path>
              </a:pathLst>
            </a:custGeom>
            <a:noFill/>
            <a:ln w="3810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>
              <a:off x="6879707" y="3909391"/>
              <a:ext cx="3988904" cy="1232452"/>
            </a:xfrm>
            <a:custGeom>
              <a:avLst/>
              <a:gdLst>
                <a:gd name="connsiteX0" fmla="*/ 0 w 3988904"/>
                <a:gd name="connsiteY0" fmla="*/ 0 h 1232452"/>
                <a:gd name="connsiteX1" fmla="*/ 530087 w 3988904"/>
                <a:gd name="connsiteY1" fmla="*/ 450574 h 1232452"/>
                <a:gd name="connsiteX2" fmla="*/ 1205948 w 3988904"/>
                <a:gd name="connsiteY2" fmla="*/ 781879 h 1232452"/>
                <a:gd name="connsiteX3" fmla="*/ 1868557 w 3988904"/>
                <a:gd name="connsiteY3" fmla="*/ 954157 h 1232452"/>
                <a:gd name="connsiteX4" fmla="*/ 3988904 w 3988904"/>
                <a:gd name="connsiteY4" fmla="*/ 1232452 h 1232452"/>
                <a:gd name="connsiteX5" fmla="*/ 3988904 w 3988904"/>
                <a:gd name="connsiteY5" fmla="*/ 1232452 h 1232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88904" h="1232452">
                  <a:moveTo>
                    <a:pt x="0" y="0"/>
                  </a:moveTo>
                  <a:cubicBezTo>
                    <a:pt x="164548" y="160130"/>
                    <a:pt x="329096" y="320261"/>
                    <a:pt x="530087" y="450574"/>
                  </a:cubicBezTo>
                  <a:cubicBezTo>
                    <a:pt x="731078" y="580887"/>
                    <a:pt x="982870" y="697949"/>
                    <a:pt x="1205948" y="781879"/>
                  </a:cubicBezTo>
                  <a:cubicBezTo>
                    <a:pt x="1429026" y="865809"/>
                    <a:pt x="1404731" y="879062"/>
                    <a:pt x="1868557" y="954157"/>
                  </a:cubicBezTo>
                  <a:cubicBezTo>
                    <a:pt x="2332383" y="1029252"/>
                    <a:pt x="3988904" y="1232452"/>
                    <a:pt x="3988904" y="1232452"/>
                  </a:cubicBezTo>
                  <a:lnTo>
                    <a:pt x="3988904" y="1232452"/>
                  </a:lnTo>
                </a:path>
              </a:pathLst>
            </a:custGeom>
            <a:noFill/>
            <a:ln w="3810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6879708" y="3935896"/>
              <a:ext cx="2478157" cy="2623930"/>
            </a:xfrm>
            <a:custGeom>
              <a:avLst/>
              <a:gdLst>
                <a:gd name="connsiteX0" fmla="*/ 0 w 2478157"/>
                <a:gd name="connsiteY0" fmla="*/ 0 h 2623930"/>
                <a:gd name="connsiteX1" fmla="*/ 159026 w 2478157"/>
                <a:gd name="connsiteY1" fmla="*/ 304800 h 2623930"/>
                <a:gd name="connsiteX2" fmla="*/ 357809 w 2478157"/>
                <a:gd name="connsiteY2" fmla="*/ 715617 h 2623930"/>
                <a:gd name="connsiteX3" fmla="*/ 503583 w 2478157"/>
                <a:gd name="connsiteY3" fmla="*/ 914400 h 2623930"/>
                <a:gd name="connsiteX4" fmla="*/ 715617 w 2478157"/>
                <a:gd name="connsiteY4" fmla="*/ 1285461 h 2623930"/>
                <a:gd name="connsiteX5" fmla="*/ 980661 w 2478157"/>
                <a:gd name="connsiteY5" fmla="*/ 1656521 h 2623930"/>
                <a:gd name="connsiteX6" fmla="*/ 1232452 w 2478157"/>
                <a:gd name="connsiteY6" fmla="*/ 2001078 h 2623930"/>
                <a:gd name="connsiteX7" fmla="*/ 1524000 w 2478157"/>
                <a:gd name="connsiteY7" fmla="*/ 2266121 h 2623930"/>
                <a:gd name="connsiteX8" fmla="*/ 1948070 w 2478157"/>
                <a:gd name="connsiteY8" fmla="*/ 2464904 h 2623930"/>
                <a:gd name="connsiteX9" fmla="*/ 2478157 w 2478157"/>
                <a:gd name="connsiteY9" fmla="*/ 2623930 h 2623930"/>
                <a:gd name="connsiteX10" fmla="*/ 2478157 w 2478157"/>
                <a:gd name="connsiteY10" fmla="*/ 2623930 h 2623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78157" h="2623930">
                  <a:moveTo>
                    <a:pt x="0" y="0"/>
                  </a:moveTo>
                  <a:cubicBezTo>
                    <a:pt x="49695" y="92765"/>
                    <a:pt x="99391" y="185531"/>
                    <a:pt x="159026" y="304800"/>
                  </a:cubicBezTo>
                  <a:cubicBezTo>
                    <a:pt x="218661" y="424070"/>
                    <a:pt x="300383" y="614017"/>
                    <a:pt x="357809" y="715617"/>
                  </a:cubicBezTo>
                  <a:cubicBezTo>
                    <a:pt x="415235" y="817217"/>
                    <a:pt x="443948" y="819426"/>
                    <a:pt x="503583" y="914400"/>
                  </a:cubicBezTo>
                  <a:cubicBezTo>
                    <a:pt x="563218" y="1009374"/>
                    <a:pt x="636104" y="1161774"/>
                    <a:pt x="715617" y="1285461"/>
                  </a:cubicBezTo>
                  <a:cubicBezTo>
                    <a:pt x="795130" y="1409148"/>
                    <a:pt x="894522" y="1537252"/>
                    <a:pt x="980661" y="1656521"/>
                  </a:cubicBezTo>
                  <a:cubicBezTo>
                    <a:pt x="1066800" y="1775790"/>
                    <a:pt x="1141896" y="1899478"/>
                    <a:pt x="1232452" y="2001078"/>
                  </a:cubicBezTo>
                  <a:cubicBezTo>
                    <a:pt x="1323009" y="2102678"/>
                    <a:pt x="1404730" y="2188817"/>
                    <a:pt x="1524000" y="2266121"/>
                  </a:cubicBezTo>
                  <a:cubicBezTo>
                    <a:pt x="1643270" y="2343425"/>
                    <a:pt x="1789044" y="2405269"/>
                    <a:pt x="1948070" y="2464904"/>
                  </a:cubicBezTo>
                  <a:cubicBezTo>
                    <a:pt x="2107096" y="2524539"/>
                    <a:pt x="2478157" y="2623930"/>
                    <a:pt x="2478157" y="2623930"/>
                  </a:cubicBezTo>
                  <a:lnTo>
                    <a:pt x="2478157" y="2623930"/>
                  </a:lnTo>
                </a:path>
              </a:pathLst>
            </a:custGeom>
            <a:noFill/>
            <a:ln w="3810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Oval 15"/>
          <p:cNvSpPr/>
          <p:nvPr/>
        </p:nvSpPr>
        <p:spPr>
          <a:xfrm>
            <a:off x="362606" y="990600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15081" y="808384"/>
            <a:ext cx="291548" cy="225287"/>
          </a:xfrm>
          <a:custGeom>
            <a:avLst/>
            <a:gdLst>
              <a:gd name="connsiteX0" fmla="*/ 0 w 291548"/>
              <a:gd name="connsiteY0" fmla="*/ 0 h 225287"/>
              <a:gd name="connsiteX1" fmla="*/ 145774 w 291548"/>
              <a:gd name="connsiteY1" fmla="*/ 185530 h 225287"/>
              <a:gd name="connsiteX2" fmla="*/ 291548 w 291548"/>
              <a:gd name="connsiteY2" fmla="*/ 225287 h 225287"/>
              <a:gd name="connsiteX3" fmla="*/ 291548 w 291548"/>
              <a:gd name="connsiteY3" fmla="*/ 225287 h 22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1548" h="225287">
                <a:moveTo>
                  <a:pt x="0" y="0"/>
                </a:moveTo>
                <a:cubicBezTo>
                  <a:pt x="48591" y="73991"/>
                  <a:pt x="97183" y="147982"/>
                  <a:pt x="145774" y="185530"/>
                </a:cubicBezTo>
                <a:cubicBezTo>
                  <a:pt x="194365" y="223078"/>
                  <a:pt x="291548" y="225287"/>
                  <a:pt x="291548" y="225287"/>
                </a:cubicBezTo>
                <a:lnTo>
                  <a:pt x="291548" y="225287"/>
                </a:ln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8511214" y="4094057"/>
            <a:ext cx="480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46457" y="6590150"/>
            <a:ext cx="73732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（圖片參考：</a:t>
            </a:r>
            <a:r>
              <a:rPr lang="zh-TW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稲畑耕一郎監修 </a:t>
            </a:r>
            <a:r>
              <a:rPr lang="en-US" altLang="zh-TW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; </a:t>
            </a:r>
            <a:r>
              <a:rPr lang="zh-TW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劉煒編 </a:t>
            </a:r>
            <a:r>
              <a:rPr lang="en-US" altLang="zh-TW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; </a:t>
            </a:r>
            <a:r>
              <a:rPr lang="zh-TW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羅宗真著 </a:t>
            </a:r>
            <a:r>
              <a:rPr lang="en-US" altLang="zh-TW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; </a:t>
            </a:r>
            <a:r>
              <a:rPr lang="zh-TW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住谷孝之訳</a:t>
            </a:r>
            <a:r>
              <a:rPr lang="zh-CN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CN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ja-JP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魏晋南北朝 </a:t>
            </a:r>
            <a:r>
              <a:rPr lang="en-US" altLang="ja-JP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ja-JP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融合する文明</a:t>
            </a:r>
            <a:r>
              <a:rPr lang="en-US" altLang="zh-CN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CN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。大阪 </a:t>
            </a:r>
            <a:r>
              <a:rPr lang="en-US" altLang="zh-CN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CN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創元社 </a:t>
            </a:r>
            <a:r>
              <a:rPr lang="en-US" altLang="zh-CN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2005</a:t>
            </a:r>
            <a:r>
              <a:rPr lang="zh-CN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，頁</a:t>
            </a:r>
            <a:r>
              <a:rPr lang="en-US" altLang="zh-CN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156</a:t>
            </a:r>
            <a:r>
              <a:rPr lang="zh-CN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 </a:t>
            </a:r>
            <a:endParaRPr lang="en-US" sz="1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10518" y="3648455"/>
            <a:ext cx="5352082" cy="2062103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南北朝至唐朝之間，佛教非常鼎盛。佛教徒</a:t>
            </a:r>
            <a:r>
              <a:rPr lang="zh-TW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在一些地方劈山削崖，開鑿石窟。其中，</a:t>
            </a:r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有三大石窟特別有名：</a:t>
            </a:r>
            <a:endParaRPr lang="zh-TW" alt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en-US" altLang="zh-TW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1. </a:t>
            </a:r>
            <a:r>
              <a:rPr lang="zh-TW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雲岡石窟（北魏）</a:t>
            </a:r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，位於大同。</a:t>
            </a:r>
            <a:endParaRPr lang="zh-TW" alt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en-US" altLang="zh-TW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2. </a:t>
            </a:r>
            <a:r>
              <a:rPr lang="zh-TW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龍門石窟 （北魏至唐）</a:t>
            </a:r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，位於洛陽。</a:t>
            </a:r>
            <a:endParaRPr lang="zh-TW" alt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en-US" altLang="zh-TW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3. </a:t>
            </a:r>
            <a:r>
              <a:rPr lang="zh-TW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莫高窟（唐代為主）</a:t>
            </a:r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，位於敦煌。</a:t>
            </a:r>
            <a:endParaRPr lang="en-US" altLang="zh-TW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TW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請你用筆把地圖上三大石窟的所在城市</a:t>
            </a:r>
            <a:r>
              <a:rPr lang="zh-TW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圈</a:t>
            </a:r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出來</a:t>
            </a:r>
            <a:r>
              <a:rPr lang="zh-TW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，並將石窟的名稱寫在該城市旁</a:t>
            </a:r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TW" alt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6" name="TextBox 14"/>
          <p:cNvSpPr txBox="1"/>
          <p:nvPr/>
        </p:nvSpPr>
        <p:spPr>
          <a:xfrm>
            <a:off x="160856" y="1219200"/>
            <a:ext cx="9681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于闐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7" name="TextBox 16"/>
          <p:cNvSpPr txBox="1"/>
          <p:nvPr/>
        </p:nvSpPr>
        <p:spPr>
          <a:xfrm>
            <a:off x="1095702" y="1249231"/>
            <a:ext cx="14661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鄯</a:t>
            </a:r>
            <a:r>
              <a:rPr lang="zh-TW" altLang="zh-HK" sz="1600" b="1" dirty="0">
                <a:latin typeface="新細明體" panose="02020500000000000000" pitchFamily="18" charset="-120"/>
              </a:rPr>
              <a:t>（</a:t>
            </a:r>
            <a:r>
              <a:rPr lang="zh-TW" altLang="en-US" sz="1600" b="1" dirty="0" smtClean="0">
                <a:latin typeface="新細明體" panose="02020500000000000000" pitchFamily="18" charset="-120"/>
              </a:rPr>
              <a:t>音善</a:t>
            </a:r>
            <a:r>
              <a:rPr lang="zh-TW" altLang="zh-HK" sz="1600" b="1" dirty="0" smtClean="0">
                <a:latin typeface="新細明體" panose="02020500000000000000" pitchFamily="18" charset="-120"/>
              </a:rPr>
              <a:t>）</a:t>
            </a:r>
            <a:r>
              <a:rPr lang="zh-CN" altLang="en-US" sz="16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善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8" name="TextBox 17"/>
          <p:cNvSpPr txBox="1"/>
          <p:nvPr/>
        </p:nvSpPr>
        <p:spPr>
          <a:xfrm>
            <a:off x="3601278" y="868017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敦煌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30" name="TextBox 19"/>
          <p:cNvSpPr txBox="1"/>
          <p:nvPr/>
        </p:nvSpPr>
        <p:spPr>
          <a:xfrm>
            <a:off x="6123073" y="3826254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長安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33" name="TextBox 22"/>
          <p:cNvSpPr txBox="1"/>
          <p:nvPr/>
        </p:nvSpPr>
        <p:spPr>
          <a:xfrm>
            <a:off x="8353514" y="4001292"/>
            <a:ext cx="7904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洛陽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8292490" y="1260136"/>
            <a:ext cx="3251982" cy="5538998"/>
            <a:chOff x="8292490" y="1260136"/>
            <a:chExt cx="3251982" cy="5538998"/>
          </a:xfrm>
        </p:grpSpPr>
        <p:sp>
          <p:nvSpPr>
            <p:cNvPr id="29" name="TextBox 18"/>
            <p:cNvSpPr txBox="1"/>
            <p:nvPr/>
          </p:nvSpPr>
          <p:spPr>
            <a:xfrm>
              <a:off x="9818834" y="6460580"/>
              <a:ext cx="1143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廬山</a:t>
              </a:r>
              <a:endParaRPr 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32" name="TextBox 20"/>
            <p:cNvSpPr txBox="1"/>
            <p:nvPr/>
          </p:nvSpPr>
          <p:spPr>
            <a:xfrm>
              <a:off x="8292490" y="1260136"/>
              <a:ext cx="6674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大同</a:t>
              </a:r>
              <a:endParaRPr 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34" name="TextBox 23"/>
            <p:cNvSpPr txBox="1"/>
            <p:nvPr/>
          </p:nvSpPr>
          <p:spPr>
            <a:xfrm>
              <a:off x="10820400" y="5337121"/>
              <a:ext cx="7240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建康</a:t>
              </a:r>
              <a:endParaRPr 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2689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7" grpId="0" animBg="1"/>
      <p:bldP spid="9" grpId="0" animBg="1"/>
      <p:bldP spid="16" grpId="0" animBg="1"/>
      <p:bldP spid="14" grpId="0" animBg="1"/>
      <p:bldP spid="25" grpId="0" animBg="1"/>
      <p:bldP spid="26" grpId="0"/>
      <p:bldP spid="27" grpId="0"/>
      <p:bldP spid="28" grpId="0"/>
      <p:bldP spid="30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6" y="23191"/>
            <a:ext cx="121618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Oval 4"/>
          <p:cNvSpPr/>
          <p:nvPr/>
        </p:nvSpPr>
        <p:spPr>
          <a:xfrm>
            <a:off x="7734342" y="990600"/>
            <a:ext cx="1252728" cy="1251466"/>
          </a:xfrm>
          <a:prstGeom prst="ellipse">
            <a:avLst/>
          </a:prstGeom>
          <a:noFill/>
          <a:ln w="2857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1"/>
          <p:cNvSpPr/>
          <p:nvPr/>
        </p:nvSpPr>
        <p:spPr>
          <a:xfrm>
            <a:off x="7674134" y="3375559"/>
            <a:ext cx="1252728" cy="1251466"/>
          </a:xfrm>
          <a:prstGeom prst="ellipse">
            <a:avLst/>
          </a:prstGeom>
          <a:noFill/>
          <a:ln w="2857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2"/>
          <p:cNvSpPr/>
          <p:nvPr/>
        </p:nvSpPr>
        <p:spPr>
          <a:xfrm>
            <a:off x="3317814" y="242284"/>
            <a:ext cx="1252728" cy="1251466"/>
          </a:xfrm>
          <a:prstGeom prst="ellipse">
            <a:avLst/>
          </a:prstGeom>
          <a:noFill/>
          <a:ln w="2857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1752600" y="1066800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533400" y="1099930"/>
            <a:ext cx="1191212" cy="117797"/>
          </a:xfrm>
          <a:custGeom>
            <a:avLst/>
            <a:gdLst>
              <a:gd name="connsiteX0" fmla="*/ 0 w 1709531"/>
              <a:gd name="connsiteY0" fmla="*/ 0 h 343084"/>
              <a:gd name="connsiteX1" fmla="*/ 344557 w 1709531"/>
              <a:gd name="connsiteY1" fmla="*/ 172279 h 343084"/>
              <a:gd name="connsiteX2" fmla="*/ 1166192 w 1709531"/>
              <a:gd name="connsiteY2" fmla="*/ 331305 h 343084"/>
              <a:gd name="connsiteX3" fmla="*/ 1709531 w 1709531"/>
              <a:gd name="connsiteY3" fmla="*/ 331305 h 343084"/>
              <a:gd name="connsiteX4" fmla="*/ 1709531 w 1709531"/>
              <a:gd name="connsiteY4" fmla="*/ 331305 h 343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9531" h="343084">
                <a:moveTo>
                  <a:pt x="0" y="0"/>
                </a:moveTo>
                <a:cubicBezTo>
                  <a:pt x="75096" y="58531"/>
                  <a:pt x="150192" y="117062"/>
                  <a:pt x="344557" y="172279"/>
                </a:cubicBezTo>
                <a:cubicBezTo>
                  <a:pt x="538922" y="227496"/>
                  <a:pt x="938696" y="304801"/>
                  <a:pt x="1166192" y="331305"/>
                </a:cubicBezTo>
                <a:cubicBezTo>
                  <a:pt x="1393688" y="357809"/>
                  <a:pt x="1709531" y="331305"/>
                  <a:pt x="1709531" y="331305"/>
                </a:cubicBezTo>
                <a:lnTo>
                  <a:pt x="1709531" y="331305"/>
                </a:lnTo>
              </a:path>
            </a:pathLst>
          </a:custGeom>
          <a:noFill/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2002908" y="675862"/>
            <a:ext cx="1616765" cy="424069"/>
          </a:xfrm>
          <a:custGeom>
            <a:avLst/>
            <a:gdLst>
              <a:gd name="connsiteX0" fmla="*/ 0 w 1616765"/>
              <a:gd name="connsiteY0" fmla="*/ 424069 h 424069"/>
              <a:gd name="connsiteX1" fmla="*/ 278296 w 1616765"/>
              <a:gd name="connsiteY1" fmla="*/ 225287 h 424069"/>
              <a:gd name="connsiteX2" fmla="*/ 596348 w 1616765"/>
              <a:gd name="connsiteY2" fmla="*/ 106017 h 424069"/>
              <a:gd name="connsiteX3" fmla="*/ 861391 w 1616765"/>
              <a:gd name="connsiteY3" fmla="*/ 53009 h 424069"/>
              <a:gd name="connsiteX4" fmla="*/ 1219200 w 1616765"/>
              <a:gd name="connsiteY4" fmla="*/ 26504 h 424069"/>
              <a:gd name="connsiteX5" fmla="*/ 1616765 w 1616765"/>
              <a:gd name="connsiteY5" fmla="*/ 0 h 424069"/>
              <a:gd name="connsiteX6" fmla="*/ 1616765 w 1616765"/>
              <a:gd name="connsiteY6" fmla="*/ 0 h 424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16765" h="424069">
                <a:moveTo>
                  <a:pt x="0" y="424069"/>
                </a:moveTo>
                <a:cubicBezTo>
                  <a:pt x="89452" y="351182"/>
                  <a:pt x="178905" y="278296"/>
                  <a:pt x="278296" y="225287"/>
                </a:cubicBezTo>
                <a:cubicBezTo>
                  <a:pt x="377687" y="172278"/>
                  <a:pt x="499165" y="134730"/>
                  <a:pt x="596348" y="106017"/>
                </a:cubicBezTo>
                <a:cubicBezTo>
                  <a:pt x="693531" y="77304"/>
                  <a:pt x="757582" y="66261"/>
                  <a:pt x="861391" y="53009"/>
                </a:cubicBezTo>
                <a:cubicBezTo>
                  <a:pt x="965200" y="39757"/>
                  <a:pt x="1219200" y="26504"/>
                  <a:pt x="1219200" y="26504"/>
                </a:cubicBezTo>
                <a:lnTo>
                  <a:pt x="1616765" y="0"/>
                </a:lnTo>
                <a:lnTo>
                  <a:pt x="1616765" y="0"/>
                </a:lnTo>
              </a:path>
            </a:pathLst>
          </a:custGeom>
          <a:noFill/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4191000" y="722244"/>
            <a:ext cx="2286000" cy="2928731"/>
          </a:xfrm>
          <a:custGeom>
            <a:avLst/>
            <a:gdLst>
              <a:gd name="connsiteX0" fmla="*/ 0 w 2438400"/>
              <a:gd name="connsiteY0" fmla="*/ 0 h 2928731"/>
              <a:gd name="connsiteX1" fmla="*/ 159026 w 2438400"/>
              <a:gd name="connsiteY1" fmla="*/ 39757 h 2928731"/>
              <a:gd name="connsiteX2" fmla="*/ 278296 w 2438400"/>
              <a:gd name="connsiteY2" fmla="*/ 132522 h 2928731"/>
              <a:gd name="connsiteX3" fmla="*/ 424070 w 2438400"/>
              <a:gd name="connsiteY3" fmla="*/ 251792 h 2928731"/>
              <a:gd name="connsiteX4" fmla="*/ 728870 w 2438400"/>
              <a:gd name="connsiteY4" fmla="*/ 530087 h 2928731"/>
              <a:gd name="connsiteX5" fmla="*/ 887896 w 2438400"/>
              <a:gd name="connsiteY5" fmla="*/ 715618 h 2928731"/>
              <a:gd name="connsiteX6" fmla="*/ 980661 w 2438400"/>
              <a:gd name="connsiteY6" fmla="*/ 821635 h 2928731"/>
              <a:gd name="connsiteX7" fmla="*/ 1245704 w 2438400"/>
              <a:gd name="connsiteY7" fmla="*/ 1152940 h 2928731"/>
              <a:gd name="connsiteX8" fmla="*/ 1417983 w 2438400"/>
              <a:gd name="connsiteY8" fmla="*/ 1590261 h 2928731"/>
              <a:gd name="connsiteX9" fmla="*/ 1484244 w 2438400"/>
              <a:gd name="connsiteY9" fmla="*/ 1934818 h 2928731"/>
              <a:gd name="connsiteX10" fmla="*/ 1563757 w 2438400"/>
              <a:gd name="connsiteY10" fmla="*/ 2226366 h 2928731"/>
              <a:gd name="connsiteX11" fmla="*/ 1775791 w 2438400"/>
              <a:gd name="connsiteY11" fmla="*/ 2570922 h 2928731"/>
              <a:gd name="connsiteX12" fmla="*/ 2107096 w 2438400"/>
              <a:gd name="connsiteY12" fmla="*/ 2809461 h 2928731"/>
              <a:gd name="connsiteX13" fmla="*/ 2438400 w 2438400"/>
              <a:gd name="connsiteY13" fmla="*/ 2928731 h 2928731"/>
              <a:gd name="connsiteX14" fmla="*/ 2438400 w 2438400"/>
              <a:gd name="connsiteY14" fmla="*/ 2928731 h 2928731"/>
              <a:gd name="connsiteX15" fmla="*/ 2438400 w 2438400"/>
              <a:gd name="connsiteY15" fmla="*/ 2928731 h 2928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38400" h="2928731">
                <a:moveTo>
                  <a:pt x="0" y="0"/>
                </a:moveTo>
                <a:cubicBezTo>
                  <a:pt x="56321" y="8835"/>
                  <a:pt x="112643" y="17670"/>
                  <a:pt x="159026" y="39757"/>
                </a:cubicBezTo>
                <a:cubicBezTo>
                  <a:pt x="205409" y="61844"/>
                  <a:pt x="234122" y="97183"/>
                  <a:pt x="278296" y="132522"/>
                </a:cubicBezTo>
                <a:cubicBezTo>
                  <a:pt x="322470" y="167861"/>
                  <a:pt x="348974" y="185531"/>
                  <a:pt x="424070" y="251792"/>
                </a:cubicBezTo>
                <a:cubicBezTo>
                  <a:pt x="499166" y="318053"/>
                  <a:pt x="651566" y="452783"/>
                  <a:pt x="728870" y="530087"/>
                </a:cubicBezTo>
                <a:cubicBezTo>
                  <a:pt x="806174" y="607391"/>
                  <a:pt x="845931" y="667027"/>
                  <a:pt x="887896" y="715618"/>
                </a:cubicBezTo>
                <a:cubicBezTo>
                  <a:pt x="929861" y="764209"/>
                  <a:pt x="921026" y="748748"/>
                  <a:pt x="980661" y="821635"/>
                </a:cubicBezTo>
                <a:cubicBezTo>
                  <a:pt x="1040296" y="894522"/>
                  <a:pt x="1172817" y="1024836"/>
                  <a:pt x="1245704" y="1152940"/>
                </a:cubicBezTo>
                <a:cubicBezTo>
                  <a:pt x="1318591" y="1281044"/>
                  <a:pt x="1378226" y="1459948"/>
                  <a:pt x="1417983" y="1590261"/>
                </a:cubicBezTo>
                <a:cubicBezTo>
                  <a:pt x="1457740" y="1720574"/>
                  <a:pt x="1459948" y="1828801"/>
                  <a:pt x="1484244" y="1934818"/>
                </a:cubicBezTo>
                <a:cubicBezTo>
                  <a:pt x="1508540" y="2040835"/>
                  <a:pt x="1515166" y="2120349"/>
                  <a:pt x="1563757" y="2226366"/>
                </a:cubicBezTo>
                <a:cubicBezTo>
                  <a:pt x="1612348" y="2332383"/>
                  <a:pt x="1685235" y="2473740"/>
                  <a:pt x="1775791" y="2570922"/>
                </a:cubicBezTo>
                <a:cubicBezTo>
                  <a:pt x="1866347" y="2668104"/>
                  <a:pt x="1996661" y="2749826"/>
                  <a:pt x="2107096" y="2809461"/>
                </a:cubicBezTo>
                <a:cubicBezTo>
                  <a:pt x="2217531" y="2869096"/>
                  <a:pt x="2438400" y="2928731"/>
                  <a:pt x="2438400" y="2928731"/>
                </a:cubicBezTo>
                <a:lnTo>
                  <a:pt x="2438400" y="2928731"/>
                </a:lnTo>
                <a:lnTo>
                  <a:pt x="2438400" y="2928731"/>
                </a:lnTo>
              </a:path>
            </a:pathLst>
          </a:custGeom>
          <a:noFill/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6945968" y="1775791"/>
            <a:ext cx="954156" cy="1789044"/>
          </a:xfrm>
          <a:custGeom>
            <a:avLst/>
            <a:gdLst>
              <a:gd name="connsiteX0" fmla="*/ 0 w 954156"/>
              <a:gd name="connsiteY0" fmla="*/ 1789044 h 1789044"/>
              <a:gd name="connsiteX1" fmla="*/ 92765 w 954156"/>
              <a:gd name="connsiteY1" fmla="*/ 1444487 h 1789044"/>
              <a:gd name="connsiteX2" fmla="*/ 344556 w 954156"/>
              <a:gd name="connsiteY2" fmla="*/ 768626 h 1789044"/>
              <a:gd name="connsiteX3" fmla="*/ 781878 w 954156"/>
              <a:gd name="connsiteY3" fmla="*/ 198783 h 1789044"/>
              <a:gd name="connsiteX4" fmla="*/ 954156 w 954156"/>
              <a:gd name="connsiteY4" fmla="*/ 0 h 1789044"/>
              <a:gd name="connsiteX5" fmla="*/ 954156 w 954156"/>
              <a:gd name="connsiteY5" fmla="*/ 0 h 1789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4156" h="1789044">
                <a:moveTo>
                  <a:pt x="0" y="1789044"/>
                </a:moveTo>
                <a:cubicBezTo>
                  <a:pt x="17669" y="1701800"/>
                  <a:pt x="35339" y="1614557"/>
                  <a:pt x="92765" y="1444487"/>
                </a:cubicBezTo>
                <a:cubicBezTo>
                  <a:pt x="150191" y="1274417"/>
                  <a:pt x="229704" y="976243"/>
                  <a:pt x="344556" y="768626"/>
                </a:cubicBezTo>
                <a:cubicBezTo>
                  <a:pt x="459408" y="561009"/>
                  <a:pt x="680278" y="326887"/>
                  <a:pt x="781878" y="198783"/>
                </a:cubicBezTo>
                <a:cubicBezTo>
                  <a:pt x="883478" y="70679"/>
                  <a:pt x="954156" y="0"/>
                  <a:pt x="954156" y="0"/>
                </a:cubicBezTo>
                <a:lnTo>
                  <a:pt x="954156" y="0"/>
                </a:lnTo>
              </a:path>
            </a:pathLst>
          </a:custGeom>
          <a:noFill/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8324195" y="1855304"/>
            <a:ext cx="374041" cy="2107096"/>
          </a:xfrm>
          <a:custGeom>
            <a:avLst/>
            <a:gdLst>
              <a:gd name="connsiteX0" fmla="*/ 0 w 374041"/>
              <a:gd name="connsiteY0" fmla="*/ 0 h 2107096"/>
              <a:gd name="connsiteX1" fmla="*/ 66261 w 374041"/>
              <a:gd name="connsiteY1" fmla="*/ 172279 h 2107096"/>
              <a:gd name="connsiteX2" fmla="*/ 172278 w 374041"/>
              <a:gd name="connsiteY2" fmla="*/ 384313 h 2107096"/>
              <a:gd name="connsiteX3" fmla="*/ 238539 w 374041"/>
              <a:gd name="connsiteY3" fmla="*/ 609600 h 2107096"/>
              <a:gd name="connsiteX4" fmla="*/ 251791 w 374041"/>
              <a:gd name="connsiteY4" fmla="*/ 649357 h 2107096"/>
              <a:gd name="connsiteX5" fmla="*/ 278296 w 374041"/>
              <a:gd name="connsiteY5" fmla="*/ 795131 h 2107096"/>
              <a:gd name="connsiteX6" fmla="*/ 371061 w 374041"/>
              <a:gd name="connsiteY6" fmla="*/ 1152939 h 2107096"/>
              <a:gd name="connsiteX7" fmla="*/ 344557 w 374041"/>
              <a:gd name="connsiteY7" fmla="*/ 1470992 h 2107096"/>
              <a:gd name="connsiteX8" fmla="*/ 278296 w 374041"/>
              <a:gd name="connsiteY8" fmla="*/ 1722783 h 2107096"/>
              <a:gd name="connsiteX9" fmla="*/ 79513 w 374041"/>
              <a:gd name="connsiteY9" fmla="*/ 2107096 h 2107096"/>
              <a:gd name="connsiteX10" fmla="*/ 79513 w 374041"/>
              <a:gd name="connsiteY10" fmla="*/ 2107096 h 210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4041" h="2107096">
                <a:moveTo>
                  <a:pt x="0" y="0"/>
                </a:moveTo>
                <a:cubicBezTo>
                  <a:pt x="18774" y="54113"/>
                  <a:pt x="37548" y="108227"/>
                  <a:pt x="66261" y="172279"/>
                </a:cubicBezTo>
                <a:cubicBezTo>
                  <a:pt x="94974" y="236331"/>
                  <a:pt x="143565" y="311426"/>
                  <a:pt x="172278" y="384313"/>
                </a:cubicBezTo>
                <a:cubicBezTo>
                  <a:pt x="200991" y="457200"/>
                  <a:pt x="225287" y="565426"/>
                  <a:pt x="238539" y="609600"/>
                </a:cubicBezTo>
                <a:cubicBezTo>
                  <a:pt x="251791" y="653774"/>
                  <a:pt x="245165" y="618435"/>
                  <a:pt x="251791" y="649357"/>
                </a:cubicBezTo>
                <a:cubicBezTo>
                  <a:pt x="258417" y="680279"/>
                  <a:pt x="258418" y="711201"/>
                  <a:pt x="278296" y="795131"/>
                </a:cubicBezTo>
                <a:cubicBezTo>
                  <a:pt x="298174" y="879061"/>
                  <a:pt x="360018" y="1040296"/>
                  <a:pt x="371061" y="1152939"/>
                </a:cubicBezTo>
                <a:cubicBezTo>
                  <a:pt x="382105" y="1265583"/>
                  <a:pt x="360018" y="1376018"/>
                  <a:pt x="344557" y="1470992"/>
                </a:cubicBezTo>
                <a:cubicBezTo>
                  <a:pt x="329096" y="1565966"/>
                  <a:pt x="322470" y="1616766"/>
                  <a:pt x="278296" y="1722783"/>
                </a:cubicBezTo>
                <a:cubicBezTo>
                  <a:pt x="234122" y="1828800"/>
                  <a:pt x="79513" y="2107096"/>
                  <a:pt x="79513" y="2107096"/>
                </a:cubicBezTo>
                <a:lnTo>
                  <a:pt x="79513" y="2107096"/>
                </a:lnTo>
              </a:path>
            </a:pathLst>
          </a:custGeom>
          <a:noFill/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6879707" y="3909391"/>
            <a:ext cx="3988904" cy="1232452"/>
          </a:xfrm>
          <a:custGeom>
            <a:avLst/>
            <a:gdLst>
              <a:gd name="connsiteX0" fmla="*/ 0 w 3988904"/>
              <a:gd name="connsiteY0" fmla="*/ 0 h 1232452"/>
              <a:gd name="connsiteX1" fmla="*/ 530087 w 3988904"/>
              <a:gd name="connsiteY1" fmla="*/ 450574 h 1232452"/>
              <a:gd name="connsiteX2" fmla="*/ 1205948 w 3988904"/>
              <a:gd name="connsiteY2" fmla="*/ 781879 h 1232452"/>
              <a:gd name="connsiteX3" fmla="*/ 1868557 w 3988904"/>
              <a:gd name="connsiteY3" fmla="*/ 954157 h 1232452"/>
              <a:gd name="connsiteX4" fmla="*/ 3988904 w 3988904"/>
              <a:gd name="connsiteY4" fmla="*/ 1232452 h 1232452"/>
              <a:gd name="connsiteX5" fmla="*/ 3988904 w 3988904"/>
              <a:gd name="connsiteY5" fmla="*/ 1232452 h 123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8904" h="1232452">
                <a:moveTo>
                  <a:pt x="0" y="0"/>
                </a:moveTo>
                <a:cubicBezTo>
                  <a:pt x="164548" y="160130"/>
                  <a:pt x="329096" y="320261"/>
                  <a:pt x="530087" y="450574"/>
                </a:cubicBezTo>
                <a:cubicBezTo>
                  <a:pt x="731078" y="580887"/>
                  <a:pt x="982870" y="697949"/>
                  <a:pt x="1205948" y="781879"/>
                </a:cubicBezTo>
                <a:cubicBezTo>
                  <a:pt x="1429026" y="865809"/>
                  <a:pt x="1404731" y="879062"/>
                  <a:pt x="1868557" y="954157"/>
                </a:cubicBezTo>
                <a:cubicBezTo>
                  <a:pt x="2332383" y="1029252"/>
                  <a:pt x="3988904" y="1232452"/>
                  <a:pt x="3988904" y="1232452"/>
                </a:cubicBezTo>
                <a:lnTo>
                  <a:pt x="3988904" y="1232452"/>
                </a:lnTo>
              </a:path>
            </a:pathLst>
          </a:custGeom>
          <a:noFill/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6879708" y="3935896"/>
            <a:ext cx="2478157" cy="2623930"/>
          </a:xfrm>
          <a:custGeom>
            <a:avLst/>
            <a:gdLst>
              <a:gd name="connsiteX0" fmla="*/ 0 w 2478157"/>
              <a:gd name="connsiteY0" fmla="*/ 0 h 2623930"/>
              <a:gd name="connsiteX1" fmla="*/ 159026 w 2478157"/>
              <a:gd name="connsiteY1" fmla="*/ 304800 h 2623930"/>
              <a:gd name="connsiteX2" fmla="*/ 357809 w 2478157"/>
              <a:gd name="connsiteY2" fmla="*/ 715617 h 2623930"/>
              <a:gd name="connsiteX3" fmla="*/ 503583 w 2478157"/>
              <a:gd name="connsiteY3" fmla="*/ 914400 h 2623930"/>
              <a:gd name="connsiteX4" fmla="*/ 715617 w 2478157"/>
              <a:gd name="connsiteY4" fmla="*/ 1285461 h 2623930"/>
              <a:gd name="connsiteX5" fmla="*/ 980661 w 2478157"/>
              <a:gd name="connsiteY5" fmla="*/ 1656521 h 2623930"/>
              <a:gd name="connsiteX6" fmla="*/ 1232452 w 2478157"/>
              <a:gd name="connsiteY6" fmla="*/ 2001078 h 2623930"/>
              <a:gd name="connsiteX7" fmla="*/ 1524000 w 2478157"/>
              <a:gd name="connsiteY7" fmla="*/ 2266121 h 2623930"/>
              <a:gd name="connsiteX8" fmla="*/ 1948070 w 2478157"/>
              <a:gd name="connsiteY8" fmla="*/ 2464904 h 2623930"/>
              <a:gd name="connsiteX9" fmla="*/ 2478157 w 2478157"/>
              <a:gd name="connsiteY9" fmla="*/ 2623930 h 2623930"/>
              <a:gd name="connsiteX10" fmla="*/ 2478157 w 2478157"/>
              <a:gd name="connsiteY10" fmla="*/ 2623930 h 2623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78157" h="2623930">
                <a:moveTo>
                  <a:pt x="0" y="0"/>
                </a:moveTo>
                <a:cubicBezTo>
                  <a:pt x="49695" y="92765"/>
                  <a:pt x="99391" y="185531"/>
                  <a:pt x="159026" y="304800"/>
                </a:cubicBezTo>
                <a:cubicBezTo>
                  <a:pt x="218661" y="424070"/>
                  <a:pt x="300383" y="614017"/>
                  <a:pt x="357809" y="715617"/>
                </a:cubicBezTo>
                <a:cubicBezTo>
                  <a:pt x="415235" y="817217"/>
                  <a:pt x="443948" y="819426"/>
                  <a:pt x="503583" y="914400"/>
                </a:cubicBezTo>
                <a:cubicBezTo>
                  <a:pt x="563218" y="1009374"/>
                  <a:pt x="636104" y="1161774"/>
                  <a:pt x="715617" y="1285461"/>
                </a:cubicBezTo>
                <a:cubicBezTo>
                  <a:pt x="795130" y="1409148"/>
                  <a:pt x="894522" y="1537252"/>
                  <a:pt x="980661" y="1656521"/>
                </a:cubicBezTo>
                <a:cubicBezTo>
                  <a:pt x="1066800" y="1775790"/>
                  <a:pt x="1141896" y="1899478"/>
                  <a:pt x="1232452" y="2001078"/>
                </a:cubicBezTo>
                <a:cubicBezTo>
                  <a:pt x="1323009" y="2102678"/>
                  <a:pt x="1404730" y="2188817"/>
                  <a:pt x="1524000" y="2266121"/>
                </a:cubicBezTo>
                <a:cubicBezTo>
                  <a:pt x="1643270" y="2343425"/>
                  <a:pt x="1789044" y="2405269"/>
                  <a:pt x="1948070" y="2464904"/>
                </a:cubicBezTo>
                <a:cubicBezTo>
                  <a:pt x="2107096" y="2524539"/>
                  <a:pt x="2478157" y="2623930"/>
                  <a:pt x="2478157" y="2623930"/>
                </a:cubicBezTo>
                <a:lnTo>
                  <a:pt x="2478157" y="2623930"/>
                </a:lnTo>
              </a:path>
            </a:pathLst>
          </a:custGeom>
          <a:noFill/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62606" y="990600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15081" y="808384"/>
            <a:ext cx="291548" cy="225287"/>
          </a:xfrm>
          <a:custGeom>
            <a:avLst/>
            <a:gdLst>
              <a:gd name="connsiteX0" fmla="*/ 0 w 291548"/>
              <a:gd name="connsiteY0" fmla="*/ 0 h 225287"/>
              <a:gd name="connsiteX1" fmla="*/ 145774 w 291548"/>
              <a:gd name="connsiteY1" fmla="*/ 185530 h 225287"/>
              <a:gd name="connsiteX2" fmla="*/ 291548 w 291548"/>
              <a:gd name="connsiteY2" fmla="*/ 225287 h 225287"/>
              <a:gd name="connsiteX3" fmla="*/ 291548 w 291548"/>
              <a:gd name="connsiteY3" fmla="*/ 225287 h 22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1548" h="225287">
                <a:moveTo>
                  <a:pt x="0" y="0"/>
                </a:moveTo>
                <a:cubicBezTo>
                  <a:pt x="48591" y="73991"/>
                  <a:pt x="97183" y="147982"/>
                  <a:pt x="145774" y="185530"/>
                </a:cubicBezTo>
                <a:cubicBezTo>
                  <a:pt x="194365" y="223078"/>
                  <a:pt x="291548" y="225287"/>
                  <a:pt x="291548" y="225287"/>
                </a:cubicBezTo>
                <a:lnTo>
                  <a:pt x="291548" y="225287"/>
                </a:ln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60856" y="1219200"/>
            <a:ext cx="9681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于闐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10006" y="1295400"/>
            <a:ext cx="789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鄯善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01278" y="868017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敦煌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818834" y="6460580"/>
            <a:ext cx="114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廬山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23073" y="3826254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長安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292490" y="1260136"/>
            <a:ext cx="6674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大同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11214" y="4094057"/>
            <a:ext cx="480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8353514" y="4001292"/>
            <a:ext cx="7904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洛陽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820400" y="5337121"/>
            <a:ext cx="724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建康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46457" y="6590150"/>
            <a:ext cx="73732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（圖片參考：</a:t>
            </a:r>
            <a:r>
              <a:rPr lang="zh-TW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稲畑耕一郎監修 </a:t>
            </a:r>
            <a:r>
              <a:rPr lang="en-US" altLang="zh-TW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; </a:t>
            </a:r>
            <a:r>
              <a:rPr lang="zh-TW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劉煒編 </a:t>
            </a:r>
            <a:r>
              <a:rPr lang="en-US" altLang="zh-TW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; </a:t>
            </a:r>
            <a:r>
              <a:rPr lang="zh-TW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羅宗真著 </a:t>
            </a:r>
            <a:r>
              <a:rPr lang="en-US" altLang="zh-TW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; </a:t>
            </a:r>
            <a:r>
              <a:rPr lang="zh-TW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住谷孝之訳</a:t>
            </a:r>
            <a:r>
              <a:rPr lang="zh-CN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CN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ja-JP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魏晋南北朝 </a:t>
            </a:r>
            <a:r>
              <a:rPr lang="en-US" altLang="ja-JP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ja-JP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融合する文明</a:t>
            </a:r>
            <a:r>
              <a:rPr lang="en-US" altLang="zh-CN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CN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。大阪 </a:t>
            </a:r>
            <a:r>
              <a:rPr lang="en-US" altLang="zh-CN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CN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創元社 </a:t>
            </a:r>
            <a:r>
              <a:rPr lang="en-US" altLang="zh-CN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2005</a:t>
            </a:r>
            <a:r>
              <a:rPr lang="zh-CN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，頁</a:t>
            </a:r>
            <a:r>
              <a:rPr lang="en-US" altLang="zh-CN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156</a:t>
            </a:r>
            <a:r>
              <a:rPr lang="zh-CN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 </a:t>
            </a:r>
            <a:endParaRPr lang="en-US" sz="1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4" name="TextBox 24"/>
          <p:cNvSpPr txBox="1"/>
          <p:nvPr/>
        </p:nvSpPr>
        <p:spPr>
          <a:xfrm>
            <a:off x="210518" y="3648455"/>
            <a:ext cx="5352082" cy="2062103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南北朝至唐朝之間，佛教非常鼎盛。佛教徒</a:t>
            </a:r>
            <a:r>
              <a:rPr lang="zh-TW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在一些地方劈山削崖，開鑿石窟。其中，</a:t>
            </a:r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有三大石窟特別有名：</a:t>
            </a:r>
            <a:endParaRPr lang="zh-TW" alt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en-US" altLang="zh-TW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1. </a:t>
            </a:r>
            <a:r>
              <a:rPr lang="zh-TW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雲岡石窟（北魏）</a:t>
            </a:r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，位於大同。</a:t>
            </a:r>
            <a:endParaRPr lang="zh-TW" alt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en-US" altLang="zh-TW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2. </a:t>
            </a:r>
            <a:r>
              <a:rPr lang="zh-TW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龍門石窟 （北魏至唐）</a:t>
            </a:r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，位於洛陽。</a:t>
            </a:r>
            <a:endParaRPr lang="zh-TW" alt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en-US" altLang="zh-TW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3. </a:t>
            </a:r>
            <a:r>
              <a:rPr lang="zh-TW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莫高窟（唐代為主）</a:t>
            </a:r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，位於敦煌。</a:t>
            </a:r>
            <a:endParaRPr lang="en-US" altLang="zh-TW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TW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請你用筆把地圖上三大石窟的所在城市</a:t>
            </a:r>
            <a:r>
              <a:rPr lang="zh-TW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圈</a:t>
            </a:r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出來</a:t>
            </a:r>
            <a:r>
              <a:rPr lang="zh-TW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，並將石窟的名稱寫在該城市旁</a:t>
            </a:r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TW" alt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22330" y="260579"/>
            <a:ext cx="1239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莫高窟</a:t>
            </a:r>
            <a:endParaRPr lang="en-US" sz="2400" b="1" dirty="0">
              <a:solidFill>
                <a:schemeClr val="accent2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25647" y="754572"/>
            <a:ext cx="1413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雲岡石窟</a:t>
            </a:r>
            <a:endParaRPr lang="en-US" sz="2400" b="1" dirty="0">
              <a:solidFill>
                <a:schemeClr val="accent2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60821" y="3837656"/>
            <a:ext cx="1759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龍門石窟</a:t>
            </a:r>
            <a:endParaRPr lang="en-US" sz="2400" b="1" dirty="0">
              <a:solidFill>
                <a:schemeClr val="accent2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1989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5" grpId="0" animBg="1"/>
      <p:bldP spid="36" grpId="0" animBg="1"/>
      <p:bldP spid="6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6" y="23191"/>
            <a:ext cx="121618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7734342" y="990600"/>
            <a:ext cx="1252728" cy="1251466"/>
          </a:xfrm>
          <a:prstGeom prst="ellipse">
            <a:avLst/>
          </a:prstGeom>
          <a:noFill/>
          <a:ln w="2857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7674134" y="3375559"/>
            <a:ext cx="1252728" cy="1251466"/>
          </a:xfrm>
          <a:prstGeom prst="ellipse">
            <a:avLst/>
          </a:prstGeom>
          <a:noFill/>
          <a:ln w="2857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3317814" y="242284"/>
            <a:ext cx="1252728" cy="1251466"/>
          </a:xfrm>
          <a:prstGeom prst="ellipse">
            <a:avLst/>
          </a:prstGeom>
          <a:noFill/>
          <a:ln w="2857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1752600" y="1066800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533400" y="1099930"/>
            <a:ext cx="1191212" cy="117797"/>
          </a:xfrm>
          <a:custGeom>
            <a:avLst/>
            <a:gdLst>
              <a:gd name="connsiteX0" fmla="*/ 0 w 1709531"/>
              <a:gd name="connsiteY0" fmla="*/ 0 h 343084"/>
              <a:gd name="connsiteX1" fmla="*/ 344557 w 1709531"/>
              <a:gd name="connsiteY1" fmla="*/ 172279 h 343084"/>
              <a:gd name="connsiteX2" fmla="*/ 1166192 w 1709531"/>
              <a:gd name="connsiteY2" fmla="*/ 331305 h 343084"/>
              <a:gd name="connsiteX3" fmla="*/ 1709531 w 1709531"/>
              <a:gd name="connsiteY3" fmla="*/ 331305 h 343084"/>
              <a:gd name="connsiteX4" fmla="*/ 1709531 w 1709531"/>
              <a:gd name="connsiteY4" fmla="*/ 331305 h 343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9531" h="343084">
                <a:moveTo>
                  <a:pt x="0" y="0"/>
                </a:moveTo>
                <a:cubicBezTo>
                  <a:pt x="75096" y="58531"/>
                  <a:pt x="150192" y="117062"/>
                  <a:pt x="344557" y="172279"/>
                </a:cubicBezTo>
                <a:cubicBezTo>
                  <a:pt x="538922" y="227496"/>
                  <a:pt x="938696" y="304801"/>
                  <a:pt x="1166192" y="331305"/>
                </a:cubicBezTo>
                <a:cubicBezTo>
                  <a:pt x="1393688" y="357809"/>
                  <a:pt x="1709531" y="331305"/>
                  <a:pt x="1709531" y="331305"/>
                </a:cubicBezTo>
                <a:lnTo>
                  <a:pt x="1709531" y="331305"/>
                </a:lnTo>
              </a:path>
            </a:pathLst>
          </a:custGeom>
          <a:noFill/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2002908" y="675862"/>
            <a:ext cx="1616765" cy="424069"/>
          </a:xfrm>
          <a:custGeom>
            <a:avLst/>
            <a:gdLst>
              <a:gd name="connsiteX0" fmla="*/ 0 w 1616765"/>
              <a:gd name="connsiteY0" fmla="*/ 424069 h 424069"/>
              <a:gd name="connsiteX1" fmla="*/ 278296 w 1616765"/>
              <a:gd name="connsiteY1" fmla="*/ 225287 h 424069"/>
              <a:gd name="connsiteX2" fmla="*/ 596348 w 1616765"/>
              <a:gd name="connsiteY2" fmla="*/ 106017 h 424069"/>
              <a:gd name="connsiteX3" fmla="*/ 861391 w 1616765"/>
              <a:gd name="connsiteY3" fmla="*/ 53009 h 424069"/>
              <a:gd name="connsiteX4" fmla="*/ 1219200 w 1616765"/>
              <a:gd name="connsiteY4" fmla="*/ 26504 h 424069"/>
              <a:gd name="connsiteX5" fmla="*/ 1616765 w 1616765"/>
              <a:gd name="connsiteY5" fmla="*/ 0 h 424069"/>
              <a:gd name="connsiteX6" fmla="*/ 1616765 w 1616765"/>
              <a:gd name="connsiteY6" fmla="*/ 0 h 424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16765" h="424069">
                <a:moveTo>
                  <a:pt x="0" y="424069"/>
                </a:moveTo>
                <a:cubicBezTo>
                  <a:pt x="89452" y="351182"/>
                  <a:pt x="178905" y="278296"/>
                  <a:pt x="278296" y="225287"/>
                </a:cubicBezTo>
                <a:cubicBezTo>
                  <a:pt x="377687" y="172278"/>
                  <a:pt x="499165" y="134730"/>
                  <a:pt x="596348" y="106017"/>
                </a:cubicBezTo>
                <a:cubicBezTo>
                  <a:pt x="693531" y="77304"/>
                  <a:pt x="757582" y="66261"/>
                  <a:pt x="861391" y="53009"/>
                </a:cubicBezTo>
                <a:cubicBezTo>
                  <a:pt x="965200" y="39757"/>
                  <a:pt x="1219200" y="26504"/>
                  <a:pt x="1219200" y="26504"/>
                </a:cubicBezTo>
                <a:lnTo>
                  <a:pt x="1616765" y="0"/>
                </a:lnTo>
                <a:lnTo>
                  <a:pt x="1616765" y="0"/>
                </a:lnTo>
              </a:path>
            </a:pathLst>
          </a:custGeom>
          <a:noFill/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4191000" y="722244"/>
            <a:ext cx="2286000" cy="2928731"/>
          </a:xfrm>
          <a:custGeom>
            <a:avLst/>
            <a:gdLst>
              <a:gd name="connsiteX0" fmla="*/ 0 w 2438400"/>
              <a:gd name="connsiteY0" fmla="*/ 0 h 2928731"/>
              <a:gd name="connsiteX1" fmla="*/ 159026 w 2438400"/>
              <a:gd name="connsiteY1" fmla="*/ 39757 h 2928731"/>
              <a:gd name="connsiteX2" fmla="*/ 278296 w 2438400"/>
              <a:gd name="connsiteY2" fmla="*/ 132522 h 2928731"/>
              <a:gd name="connsiteX3" fmla="*/ 424070 w 2438400"/>
              <a:gd name="connsiteY3" fmla="*/ 251792 h 2928731"/>
              <a:gd name="connsiteX4" fmla="*/ 728870 w 2438400"/>
              <a:gd name="connsiteY4" fmla="*/ 530087 h 2928731"/>
              <a:gd name="connsiteX5" fmla="*/ 887896 w 2438400"/>
              <a:gd name="connsiteY5" fmla="*/ 715618 h 2928731"/>
              <a:gd name="connsiteX6" fmla="*/ 980661 w 2438400"/>
              <a:gd name="connsiteY6" fmla="*/ 821635 h 2928731"/>
              <a:gd name="connsiteX7" fmla="*/ 1245704 w 2438400"/>
              <a:gd name="connsiteY7" fmla="*/ 1152940 h 2928731"/>
              <a:gd name="connsiteX8" fmla="*/ 1417983 w 2438400"/>
              <a:gd name="connsiteY8" fmla="*/ 1590261 h 2928731"/>
              <a:gd name="connsiteX9" fmla="*/ 1484244 w 2438400"/>
              <a:gd name="connsiteY9" fmla="*/ 1934818 h 2928731"/>
              <a:gd name="connsiteX10" fmla="*/ 1563757 w 2438400"/>
              <a:gd name="connsiteY10" fmla="*/ 2226366 h 2928731"/>
              <a:gd name="connsiteX11" fmla="*/ 1775791 w 2438400"/>
              <a:gd name="connsiteY11" fmla="*/ 2570922 h 2928731"/>
              <a:gd name="connsiteX12" fmla="*/ 2107096 w 2438400"/>
              <a:gd name="connsiteY12" fmla="*/ 2809461 h 2928731"/>
              <a:gd name="connsiteX13" fmla="*/ 2438400 w 2438400"/>
              <a:gd name="connsiteY13" fmla="*/ 2928731 h 2928731"/>
              <a:gd name="connsiteX14" fmla="*/ 2438400 w 2438400"/>
              <a:gd name="connsiteY14" fmla="*/ 2928731 h 2928731"/>
              <a:gd name="connsiteX15" fmla="*/ 2438400 w 2438400"/>
              <a:gd name="connsiteY15" fmla="*/ 2928731 h 2928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38400" h="2928731">
                <a:moveTo>
                  <a:pt x="0" y="0"/>
                </a:moveTo>
                <a:cubicBezTo>
                  <a:pt x="56321" y="8835"/>
                  <a:pt x="112643" y="17670"/>
                  <a:pt x="159026" y="39757"/>
                </a:cubicBezTo>
                <a:cubicBezTo>
                  <a:pt x="205409" y="61844"/>
                  <a:pt x="234122" y="97183"/>
                  <a:pt x="278296" y="132522"/>
                </a:cubicBezTo>
                <a:cubicBezTo>
                  <a:pt x="322470" y="167861"/>
                  <a:pt x="348974" y="185531"/>
                  <a:pt x="424070" y="251792"/>
                </a:cubicBezTo>
                <a:cubicBezTo>
                  <a:pt x="499166" y="318053"/>
                  <a:pt x="651566" y="452783"/>
                  <a:pt x="728870" y="530087"/>
                </a:cubicBezTo>
                <a:cubicBezTo>
                  <a:pt x="806174" y="607391"/>
                  <a:pt x="845931" y="667027"/>
                  <a:pt x="887896" y="715618"/>
                </a:cubicBezTo>
                <a:cubicBezTo>
                  <a:pt x="929861" y="764209"/>
                  <a:pt x="921026" y="748748"/>
                  <a:pt x="980661" y="821635"/>
                </a:cubicBezTo>
                <a:cubicBezTo>
                  <a:pt x="1040296" y="894522"/>
                  <a:pt x="1172817" y="1024836"/>
                  <a:pt x="1245704" y="1152940"/>
                </a:cubicBezTo>
                <a:cubicBezTo>
                  <a:pt x="1318591" y="1281044"/>
                  <a:pt x="1378226" y="1459948"/>
                  <a:pt x="1417983" y="1590261"/>
                </a:cubicBezTo>
                <a:cubicBezTo>
                  <a:pt x="1457740" y="1720574"/>
                  <a:pt x="1459948" y="1828801"/>
                  <a:pt x="1484244" y="1934818"/>
                </a:cubicBezTo>
                <a:cubicBezTo>
                  <a:pt x="1508540" y="2040835"/>
                  <a:pt x="1515166" y="2120349"/>
                  <a:pt x="1563757" y="2226366"/>
                </a:cubicBezTo>
                <a:cubicBezTo>
                  <a:pt x="1612348" y="2332383"/>
                  <a:pt x="1685235" y="2473740"/>
                  <a:pt x="1775791" y="2570922"/>
                </a:cubicBezTo>
                <a:cubicBezTo>
                  <a:pt x="1866347" y="2668104"/>
                  <a:pt x="1996661" y="2749826"/>
                  <a:pt x="2107096" y="2809461"/>
                </a:cubicBezTo>
                <a:cubicBezTo>
                  <a:pt x="2217531" y="2869096"/>
                  <a:pt x="2438400" y="2928731"/>
                  <a:pt x="2438400" y="2928731"/>
                </a:cubicBezTo>
                <a:lnTo>
                  <a:pt x="2438400" y="2928731"/>
                </a:lnTo>
                <a:lnTo>
                  <a:pt x="2438400" y="2928731"/>
                </a:lnTo>
              </a:path>
            </a:pathLst>
          </a:custGeom>
          <a:noFill/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6945968" y="1775791"/>
            <a:ext cx="954156" cy="1789044"/>
          </a:xfrm>
          <a:custGeom>
            <a:avLst/>
            <a:gdLst>
              <a:gd name="connsiteX0" fmla="*/ 0 w 954156"/>
              <a:gd name="connsiteY0" fmla="*/ 1789044 h 1789044"/>
              <a:gd name="connsiteX1" fmla="*/ 92765 w 954156"/>
              <a:gd name="connsiteY1" fmla="*/ 1444487 h 1789044"/>
              <a:gd name="connsiteX2" fmla="*/ 344556 w 954156"/>
              <a:gd name="connsiteY2" fmla="*/ 768626 h 1789044"/>
              <a:gd name="connsiteX3" fmla="*/ 781878 w 954156"/>
              <a:gd name="connsiteY3" fmla="*/ 198783 h 1789044"/>
              <a:gd name="connsiteX4" fmla="*/ 954156 w 954156"/>
              <a:gd name="connsiteY4" fmla="*/ 0 h 1789044"/>
              <a:gd name="connsiteX5" fmla="*/ 954156 w 954156"/>
              <a:gd name="connsiteY5" fmla="*/ 0 h 1789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4156" h="1789044">
                <a:moveTo>
                  <a:pt x="0" y="1789044"/>
                </a:moveTo>
                <a:cubicBezTo>
                  <a:pt x="17669" y="1701800"/>
                  <a:pt x="35339" y="1614557"/>
                  <a:pt x="92765" y="1444487"/>
                </a:cubicBezTo>
                <a:cubicBezTo>
                  <a:pt x="150191" y="1274417"/>
                  <a:pt x="229704" y="976243"/>
                  <a:pt x="344556" y="768626"/>
                </a:cubicBezTo>
                <a:cubicBezTo>
                  <a:pt x="459408" y="561009"/>
                  <a:pt x="680278" y="326887"/>
                  <a:pt x="781878" y="198783"/>
                </a:cubicBezTo>
                <a:cubicBezTo>
                  <a:pt x="883478" y="70679"/>
                  <a:pt x="954156" y="0"/>
                  <a:pt x="954156" y="0"/>
                </a:cubicBezTo>
                <a:lnTo>
                  <a:pt x="954156" y="0"/>
                </a:lnTo>
              </a:path>
            </a:pathLst>
          </a:custGeom>
          <a:noFill/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8324195" y="1855304"/>
            <a:ext cx="374041" cy="2107096"/>
          </a:xfrm>
          <a:custGeom>
            <a:avLst/>
            <a:gdLst>
              <a:gd name="connsiteX0" fmla="*/ 0 w 374041"/>
              <a:gd name="connsiteY0" fmla="*/ 0 h 2107096"/>
              <a:gd name="connsiteX1" fmla="*/ 66261 w 374041"/>
              <a:gd name="connsiteY1" fmla="*/ 172279 h 2107096"/>
              <a:gd name="connsiteX2" fmla="*/ 172278 w 374041"/>
              <a:gd name="connsiteY2" fmla="*/ 384313 h 2107096"/>
              <a:gd name="connsiteX3" fmla="*/ 238539 w 374041"/>
              <a:gd name="connsiteY3" fmla="*/ 609600 h 2107096"/>
              <a:gd name="connsiteX4" fmla="*/ 251791 w 374041"/>
              <a:gd name="connsiteY4" fmla="*/ 649357 h 2107096"/>
              <a:gd name="connsiteX5" fmla="*/ 278296 w 374041"/>
              <a:gd name="connsiteY5" fmla="*/ 795131 h 2107096"/>
              <a:gd name="connsiteX6" fmla="*/ 371061 w 374041"/>
              <a:gd name="connsiteY6" fmla="*/ 1152939 h 2107096"/>
              <a:gd name="connsiteX7" fmla="*/ 344557 w 374041"/>
              <a:gd name="connsiteY7" fmla="*/ 1470992 h 2107096"/>
              <a:gd name="connsiteX8" fmla="*/ 278296 w 374041"/>
              <a:gd name="connsiteY8" fmla="*/ 1722783 h 2107096"/>
              <a:gd name="connsiteX9" fmla="*/ 79513 w 374041"/>
              <a:gd name="connsiteY9" fmla="*/ 2107096 h 2107096"/>
              <a:gd name="connsiteX10" fmla="*/ 79513 w 374041"/>
              <a:gd name="connsiteY10" fmla="*/ 2107096 h 210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4041" h="2107096">
                <a:moveTo>
                  <a:pt x="0" y="0"/>
                </a:moveTo>
                <a:cubicBezTo>
                  <a:pt x="18774" y="54113"/>
                  <a:pt x="37548" y="108227"/>
                  <a:pt x="66261" y="172279"/>
                </a:cubicBezTo>
                <a:cubicBezTo>
                  <a:pt x="94974" y="236331"/>
                  <a:pt x="143565" y="311426"/>
                  <a:pt x="172278" y="384313"/>
                </a:cubicBezTo>
                <a:cubicBezTo>
                  <a:pt x="200991" y="457200"/>
                  <a:pt x="225287" y="565426"/>
                  <a:pt x="238539" y="609600"/>
                </a:cubicBezTo>
                <a:cubicBezTo>
                  <a:pt x="251791" y="653774"/>
                  <a:pt x="245165" y="618435"/>
                  <a:pt x="251791" y="649357"/>
                </a:cubicBezTo>
                <a:cubicBezTo>
                  <a:pt x="258417" y="680279"/>
                  <a:pt x="258418" y="711201"/>
                  <a:pt x="278296" y="795131"/>
                </a:cubicBezTo>
                <a:cubicBezTo>
                  <a:pt x="298174" y="879061"/>
                  <a:pt x="360018" y="1040296"/>
                  <a:pt x="371061" y="1152939"/>
                </a:cubicBezTo>
                <a:cubicBezTo>
                  <a:pt x="382105" y="1265583"/>
                  <a:pt x="360018" y="1376018"/>
                  <a:pt x="344557" y="1470992"/>
                </a:cubicBezTo>
                <a:cubicBezTo>
                  <a:pt x="329096" y="1565966"/>
                  <a:pt x="322470" y="1616766"/>
                  <a:pt x="278296" y="1722783"/>
                </a:cubicBezTo>
                <a:cubicBezTo>
                  <a:pt x="234122" y="1828800"/>
                  <a:pt x="79513" y="2107096"/>
                  <a:pt x="79513" y="2107096"/>
                </a:cubicBezTo>
                <a:lnTo>
                  <a:pt x="79513" y="2107096"/>
                </a:lnTo>
              </a:path>
            </a:pathLst>
          </a:custGeom>
          <a:noFill/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6879707" y="3909391"/>
            <a:ext cx="3988904" cy="1232452"/>
          </a:xfrm>
          <a:custGeom>
            <a:avLst/>
            <a:gdLst>
              <a:gd name="connsiteX0" fmla="*/ 0 w 3988904"/>
              <a:gd name="connsiteY0" fmla="*/ 0 h 1232452"/>
              <a:gd name="connsiteX1" fmla="*/ 530087 w 3988904"/>
              <a:gd name="connsiteY1" fmla="*/ 450574 h 1232452"/>
              <a:gd name="connsiteX2" fmla="*/ 1205948 w 3988904"/>
              <a:gd name="connsiteY2" fmla="*/ 781879 h 1232452"/>
              <a:gd name="connsiteX3" fmla="*/ 1868557 w 3988904"/>
              <a:gd name="connsiteY3" fmla="*/ 954157 h 1232452"/>
              <a:gd name="connsiteX4" fmla="*/ 3988904 w 3988904"/>
              <a:gd name="connsiteY4" fmla="*/ 1232452 h 1232452"/>
              <a:gd name="connsiteX5" fmla="*/ 3988904 w 3988904"/>
              <a:gd name="connsiteY5" fmla="*/ 1232452 h 123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8904" h="1232452">
                <a:moveTo>
                  <a:pt x="0" y="0"/>
                </a:moveTo>
                <a:cubicBezTo>
                  <a:pt x="164548" y="160130"/>
                  <a:pt x="329096" y="320261"/>
                  <a:pt x="530087" y="450574"/>
                </a:cubicBezTo>
                <a:cubicBezTo>
                  <a:pt x="731078" y="580887"/>
                  <a:pt x="982870" y="697949"/>
                  <a:pt x="1205948" y="781879"/>
                </a:cubicBezTo>
                <a:cubicBezTo>
                  <a:pt x="1429026" y="865809"/>
                  <a:pt x="1404731" y="879062"/>
                  <a:pt x="1868557" y="954157"/>
                </a:cubicBezTo>
                <a:cubicBezTo>
                  <a:pt x="2332383" y="1029252"/>
                  <a:pt x="3988904" y="1232452"/>
                  <a:pt x="3988904" y="1232452"/>
                </a:cubicBezTo>
                <a:lnTo>
                  <a:pt x="3988904" y="1232452"/>
                </a:lnTo>
              </a:path>
            </a:pathLst>
          </a:custGeom>
          <a:noFill/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6879708" y="3935896"/>
            <a:ext cx="2478157" cy="2623930"/>
          </a:xfrm>
          <a:custGeom>
            <a:avLst/>
            <a:gdLst>
              <a:gd name="connsiteX0" fmla="*/ 0 w 2478157"/>
              <a:gd name="connsiteY0" fmla="*/ 0 h 2623930"/>
              <a:gd name="connsiteX1" fmla="*/ 159026 w 2478157"/>
              <a:gd name="connsiteY1" fmla="*/ 304800 h 2623930"/>
              <a:gd name="connsiteX2" fmla="*/ 357809 w 2478157"/>
              <a:gd name="connsiteY2" fmla="*/ 715617 h 2623930"/>
              <a:gd name="connsiteX3" fmla="*/ 503583 w 2478157"/>
              <a:gd name="connsiteY3" fmla="*/ 914400 h 2623930"/>
              <a:gd name="connsiteX4" fmla="*/ 715617 w 2478157"/>
              <a:gd name="connsiteY4" fmla="*/ 1285461 h 2623930"/>
              <a:gd name="connsiteX5" fmla="*/ 980661 w 2478157"/>
              <a:gd name="connsiteY5" fmla="*/ 1656521 h 2623930"/>
              <a:gd name="connsiteX6" fmla="*/ 1232452 w 2478157"/>
              <a:gd name="connsiteY6" fmla="*/ 2001078 h 2623930"/>
              <a:gd name="connsiteX7" fmla="*/ 1524000 w 2478157"/>
              <a:gd name="connsiteY7" fmla="*/ 2266121 h 2623930"/>
              <a:gd name="connsiteX8" fmla="*/ 1948070 w 2478157"/>
              <a:gd name="connsiteY8" fmla="*/ 2464904 h 2623930"/>
              <a:gd name="connsiteX9" fmla="*/ 2478157 w 2478157"/>
              <a:gd name="connsiteY9" fmla="*/ 2623930 h 2623930"/>
              <a:gd name="connsiteX10" fmla="*/ 2478157 w 2478157"/>
              <a:gd name="connsiteY10" fmla="*/ 2623930 h 2623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78157" h="2623930">
                <a:moveTo>
                  <a:pt x="0" y="0"/>
                </a:moveTo>
                <a:cubicBezTo>
                  <a:pt x="49695" y="92765"/>
                  <a:pt x="99391" y="185531"/>
                  <a:pt x="159026" y="304800"/>
                </a:cubicBezTo>
                <a:cubicBezTo>
                  <a:pt x="218661" y="424070"/>
                  <a:pt x="300383" y="614017"/>
                  <a:pt x="357809" y="715617"/>
                </a:cubicBezTo>
                <a:cubicBezTo>
                  <a:pt x="415235" y="817217"/>
                  <a:pt x="443948" y="819426"/>
                  <a:pt x="503583" y="914400"/>
                </a:cubicBezTo>
                <a:cubicBezTo>
                  <a:pt x="563218" y="1009374"/>
                  <a:pt x="636104" y="1161774"/>
                  <a:pt x="715617" y="1285461"/>
                </a:cubicBezTo>
                <a:cubicBezTo>
                  <a:pt x="795130" y="1409148"/>
                  <a:pt x="894522" y="1537252"/>
                  <a:pt x="980661" y="1656521"/>
                </a:cubicBezTo>
                <a:cubicBezTo>
                  <a:pt x="1066800" y="1775790"/>
                  <a:pt x="1141896" y="1899478"/>
                  <a:pt x="1232452" y="2001078"/>
                </a:cubicBezTo>
                <a:cubicBezTo>
                  <a:pt x="1323009" y="2102678"/>
                  <a:pt x="1404730" y="2188817"/>
                  <a:pt x="1524000" y="2266121"/>
                </a:cubicBezTo>
                <a:cubicBezTo>
                  <a:pt x="1643270" y="2343425"/>
                  <a:pt x="1789044" y="2405269"/>
                  <a:pt x="1948070" y="2464904"/>
                </a:cubicBezTo>
                <a:cubicBezTo>
                  <a:pt x="2107096" y="2524539"/>
                  <a:pt x="2478157" y="2623930"/>
                  <a:pt x="2478157" y="2623930"/>
                </a:cubicBezTo>
                <a:lnTo>
                  <a:pt x="2478157" y="2623930"/>
                </a:lnTo>
              </a:path>
            </a:pathLst>
          </a:custGeom>
          <a:noFill/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62606" y="990600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15081" y="808384"/>
            <a:ext cx="291548" cy="225287"/>
          </a:xfrm>
          <a:custGeom>
            <a:avLst/>
            <a:gdLst>
              <a:gd name="connsiteX0" fmla="*/ 0 w 291548"/>
              <a:gd name="connsiteY0" fmla="*/ 0 h 225287"/>
              <a:gd name="connsiteX1" fmla="*/ 145774 w 291548"/>
              <a:gd name="connsiteY1" fmla="*/ 185530 h 225287"/>
              <a:gd name="connsiteX2" fmla="*/ 291548 w 291548"/>
              <a:gd name="connsiteY2" fmla="*/ 225287 h 225287"/>
              <a:gd name="connsiteX3" fmla="*/ 291548 w 291548"/>
              <a:gd name="connsiteY3" fmla="*/ 225287 h 22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1548" h="225287">
                <a:moveTo>
                  <a:pt x="0" y="0"/>
                </a:moveTo>
                <a:cubicBezTo>
                  <a:pt x="48591" y="73991"/>
                  <a:pt x="97183" y="147982"/>
                  <a:pt x="145774" y="185530"/>
                </a:cubicBezTo>
                <a:cubicBezTo>
                  <a:pt x="194365" y="223078"/>
                  <a:pt x="291548" y="225287"/>
                  <a:pt x="291548" y="225287"/>
                </a:cubicBezTo>
                <a:lnTo>
                  <a:pt x="291548" y="225287"/>
                </a:ln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8511214" y="4094057"/>
            <a:ext cx="480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275217" y="3275165"/>
            <a:ext cx="4869571" cy="830997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三大佛教石窟中，雲岡石窟和龍門石窟</a:t>
            </a:r>
            <a:r>
              <a:rPr lang="zh-TW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都是</a:t>
            </a:r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建於北魏</a:t>
            </a:r>
            <a:r>
              <a:rPr lang="zh-TW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年間。哪個建於初期？哪個建於後期？</a:t>
            </a:r>
            <a:endParaRPr lang="en-US" altLang="zh-CN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請你在下表適當的位置填上資料：</a:t>
            </a:r>
            <a:endParaRPr lang="en-US" altLang="zh-CN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0155573"/>
              </p:ext>
            </p:extLst>
          </p:nvPr>
        </p:nvGraphicFramePr>
        <p:xfrm>
          <a:off x="273570" y="4287482"/>
          <a:ext cx="4904199" cy="118324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347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47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47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269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石窟名稱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所在城市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所屬</a:t>
                      </a:r>
                      <a:r>
                        <a:rPr lang="zh-CN" altLang="en-US" sz="160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時代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86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雲岡石窟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大同</a:t>
                      </a:r>
                      <a:endParaRPr lang="en-US" sz="1600" dirty="0">
                        <a:solidFill>
                          <a:schemeClr val="tx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FF0000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269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龍門石窟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洛陽</a:t>
                      </a:r>
                      <a:endParaRPr lang="en-US" sz="1600" dirty="0">
                        <a:solidFill>
                          <a:schemeClr val="tx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FF0000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306630" y="5634370"/>
            <a:ext cx="54845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由此可見北魏政權深受佛教的影響。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34" name="TextBox 30"/>
          <p:cNvSpPr txBox="1"/>
          <p:nvPr/>
        </p:nvSpPr>
        <p:spPr>
          <a:xfrm>
            <a:off x="46457" y="6590150"/>
            <a:ext cx="73732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（圖片參考：</a:t>
            </a:r>
            <a:r>
              <a:rPr lang="zh-TW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稲畑耕一郎監修 </a:t>
            </a:r>
            <a:r>
              <a:rPr lang="en-US" altLang="zh-TW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; </a:t>
            </a:r>
            <a:r>
              <a:rPr lang="zh-TW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劉煒編 </a:t>
            </a:r>
            <a:r>
              <a:rPr lang="en-US" altLang="zh-TW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; </a:t>
            </a:r>
            <a:r>
              <a:rPr lang="zh-TW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羅宗真著 </a:t>
            </a:r>
            <a:r>
              <a:rPr lang="en-US" altLang="zh-TW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; </a:t>
            </a:r>
            <a:r>
              <a:rPr lang="zh-TW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住谷孝之訳</a:t>
            </a:r>
            <a:r>
              <a:rPr lang="zh-CN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CN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ja-JP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魏晋南北朝 </a:t>
            </a:r>
            <a:r>
              <a:rPr lang="en-US" altLang="ja-JP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ja-JP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融合する文明</a:t>
            </a:r>
            <a:r>
              <a:rPr lang="en-US" altLang="zh-CN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CN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。大阪 </a:t>
            </a:r>
            <a:r>
              <a:rPr lang="en-US" altLang="zh-CN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CN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創元社 </a:t>
            </a:r>
            <a:r>
              <a:rPr lang="en-US" altLang="zh-CN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2005</a:t>
            </a:r>
            <a:r>
              <a:rPr lang="zh-CN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，頁</a:t>
            </a:r>
            <a:r>
              <a:rPr lang="en-US" altLang="zh-CN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156</a:t>
            </a:r>
            <a:r>
              <a:rPr lang="zh-CN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 </a:t>
            </a:r>
            <a:endParaRPr lang="en-US" sz="1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5" name="TextBox 14"/>
          <p:cNvSpPr txBox="1"/>
          <p:nvPr/>
        </p:nvSpPr>
        <p:spPr>
          <a:xfrm>
            <a:off x="160856" y="1219200"/>
            <a:ext cx="9681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于闐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36" name="TextBox 16"/>
          <p:cNvSpPr txBox="1"/>
          <p:nvPr/>
        </p:nvSpPr>
        <p:spPr>
          <a:xfrm>
            <a:off x="1510006" y="1295400"/>
            <a:ext cx="789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鄯善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37" name="TextBox 17"/>
          <p:cNvSpPr txBox="1"/>
          <p:nvPr/>
        </p:nvSpPr>
        <p:spPr>
          <a:xfrm>
            <a:off x="3601278" y="868017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敦煌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38" name="TextBox 18"/>
          <p:cNvSpPr txBox="1"/>
          <p:nvPr/>
        </p:nvSpPr>
        <p:spPr>
          <a:xfrm>
            <a:off x="9818834" y="6460580"/>
            <a:ext cx="114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廬山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39" name="TextBox 19"/>
          <p:cNvSpPr txBox="1"/>
          <p:nvPr/>
        </p:nvSpPr>
        <p:spPr>
          <a:xfrm>
            <a:off x="6123073" y="3826254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長安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0" name="TextBox 20"/>
          <p:cNvSpPr txBox="1"/>
          <p:nvPr/>
        </p:nvSpPr>
        <p:spPr>
          <a:xfrm>
            <a:off x="8292490" y="1260136"/>
            <a:ext cx="6674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大同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1" name="TextBox 22"/>
          <p:cNvSpPr txBox="1"/>
          <p:nvPr/>
        </p:nvSpPr>
        <p:spPr>
          <a:xfrm>
            <a:off x="8353514" y="4001292"/>
            <a:ext cx="7904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洛陽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2" name="TextBox 23"/>
          <p:cNvSpPr txBox="1"/>
          <p:nvPr/>
        </p:nvSpPr>
        <p:spPr>
          <a:xfrm>
            <a:off x="10820400" y="5337121"/>
            <a:ext cx="724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建康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6" name="TextBox 5"/>
          <p:cNvSpPr txBox="1"/>
          <p:nvPr/>
        </p:nvSpPr>
        <p:spPr>
          <a:xfrm>
            <a:off x="4522330" y="260579"/>
            <a:ext cx="1239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莫高窟</a:t>
            </a:r>
            <a:endParaRPr lang="en-US" sz="2400" b="1" dirty="0">
              <a:solidFill>
                <a:schemeClr val="accent2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7" name="TextBox 10"/>
          <p:cNvSpPr txBox="1"/>
          <p:nvPr/>
        </p:nvSpPr>
        <p:spPr>
          <a:xfrm>
            <a:off x="8725647" y="754572"/>
            <a:ext cx="1413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雲岡石窟</a:t>
            </a:r>
            <a:endParaRPr lang="en-US" sz="2400" b="1" dirty="0">
              <a:solidFill>
                <a:schemeClr val="accent2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8" name="TextBox 11"/>
          <p:cNvSpPr txBox="1"/>
          <p:nvPr/>
        </p:nvSpPr>
        <p:spPr>
          <a:xfrm>
            <a:off x="8960821" y="3837656"/>
            <a:ext cx="1759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2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龍門石窟</a:t>
            </a:r>
            <a:endParaRPr lang="en-US" sz="2400" b="1" dirty="0">
              <a:solidFill>
                <a:schemeClr val="accent2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829878" y="4666484"/>
            <a:ext cx="1123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北魏</a:t>
            </a:r>
            <a:r>
              <a:rPr lang="zh-CN" altLang="en-US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初期</a:t>
            </a:r>
            <a:endParaRPr lang="en-US" altLang="zh-HK" dirty="0">
              <a:solidFill>
                <a:srgbClr val="FF0000"/>
              </a:solidFill>
              <a:latin typeface="新細明體" panose="02020500000000000000" pitchFamily="18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3829878" y="5063058"/>
            <a:ext cx="1113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北魏</a:t>
            </a:r>
            <a:r>
              <a:rPr lang="zh-CN" altLang="en-US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後期</a:t>
            </a:r>
            <a:endParaRPr lang="en-US" altLang="zh-HK" dirty="0">
              <a:solidFill>
                <a:srgbClr val="FF0000"/>
              </a:solidFill>
              <a:latin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5707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6" grpId="0"/>
      <p:bldP spid="6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1850776"/>
              </p:ext>
            </p:extLst>
          </p:nvPr>
        </p:nvGraphicFramePr>
        <p:xfrm>
          <a:off x="15081" y="21204"/>
          <a:ext cx="2143472" cy="680631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1434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839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 smtClean="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北魏天子</a:t>
                      </a:r>
                      <a:endParaRPr lang="zh-HK" altLang="en-US" sz="1400" dirty="0">
                        <a:solidFill>
                          <a:schemeClr val="tx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8221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400" b="1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1. </a:t>
                      </a:r>
                      <a:r>
                        <a:rPr lang="zh-CN" altLang="en-US" sz="1400" b="1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道武帝</a:t>
                      </a:r>
                      <a:endParaRPr lang="en-US" altLang="zh-CN" sz="1400" b="1" dirty="0" smtClean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en-US" altLang="zh-HK" sz="1400" b="1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386</a:t>
                      </a:r>
                      <a:r>
                        <a:rPr lang="en-US" altLang="zh-CN" sz="1400" b="1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-409</a:t>
                      </a:r>
                      <a:endParaRPr lang="zh-HK" altLang="en-US" sz="1400" b="1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822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2. </a:t>
                      </a:r>
                      <a:r>
                        <a:rPr lang="zh-CN" altLang="en-US" sz="1400" b="1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明元帝</a:t>
                      </a:r>
                      <a:endParaRPr lang="en-US" altLang="zh-CN" sz="1400" b="1" dirty="0" smtClean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pPr algn="ctr"/>
                      <a:r>
                        <a:rPr lang="en-US" altLang="zh-HK" sz="1400" b="1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409</a:t>
                      </a:r>
                      <a:r>
                        <a:rPr lang="en-US" altLang="zh-CN" sz="1400" b="1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-423</a:t>
                      </a:r>
                      <a:endParaRPr lang="zh-HK" altLang="en-US" sz="1400" b="1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8221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400" b="1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3.</a:t>
                      </a:r>
                      <a:r>
                        <a:rPr lang="en-US" altLang="zh-HK" sz="1400" b="1" baseline="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 </a:t>
                      </a:r>
                      <a:r>
                        <a:rPr lang="zh-CN" altLang="en-US" sz="1400" b="1" baseline="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太武帝</a:t>
                      </a:r>
                      <a:endParaRPr lang="en-US" altLang="zh-CN" sz="1400" b="1" baseline="0" dirty="0" smtClean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pPr algn="ctr"/>
                      <a:r>
                        <a:rPr lang="en-US" altLang="zh-HK" sz="1400" b="1" baseline="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423</a:t>
                      </a:r>
                      <a:r>
                        <a:rPr lang="en-US" altLang="zh-CN" sz="1400" b="1" baseline="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-452</a:t>
                      </a:r>
                      <a:endParaRPr lang="zh-HK" altLang="en-US" sz="1400" b="1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8221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400" b="1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4.</a:t>
                      </a:r>
                      <a:r>
                        <a:rPr lang="en-US" altLang="zh-HK" sz="1400" b="1" baseline="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 </a:t>
                      </a:r>
                      <a:r>
                        <a:rPr lang="zh-CN" altLang="en-US" sz="1400" b="1" baseline="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文成帝</a:t>
                      </a:r>
                      <a:r>
                        <a:rPr lang="en-US" altLang="zh-CN" sz="1400" b="1" baseline="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/>
                      </a:r>
                      <a:br>
                        <a:rPr lang="en-US" altLang="zh-CN" sz="1400" b="1" baseline="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</a:br>
                      <a:r>
                        <a:rPr lang="en-US" altLang="zh-CN" sz="1400" b="1" baseline="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452-465</a:t>
                      </a:r>
                      <a:endParaRPr lang="zh-HK" altLang="en-US" sz="1400" b="1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8221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400" b="1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5.</a:t>
                      </a:r>
                      <a:r>
                        <a:rPr lang="en-US" altLang="zh-HK" sz="1400" b="1" baseline="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 </a:t>
                      </a:r>
                      <a:r>
                        <a:rPr lang="zh-CN" altLang="en-US" sz="1400" b="1" baseline="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獻文帝</a:t>
                      </a:r>
                      <a:endParaRPr lang="en-US" altLang="zh-CN" sz="1400" b="1" baseline="0" dirty="0" smtClean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pPr algn="ctr"/>
                      <a:r>
                        <a:rPr lang="en-US" altLang="zh-HK" sz="1400" b="1" baseline="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465</a:t>
                      </a:r>
                      <a:r>
                        <a:rPr lang="en-US" altLang="zh-CN" sz="1400" b="1" baseline="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-471</a:t>
                      </a:r>
                      <a:endParaRPr lang="zh-HK" altLang="en-US" sz="1400" b="1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8221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400" b="1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6. </a:t>
                      </a:r>
                      <a:r>
                        <a:rPr lang="zh-CN" altLang="en-US" sz="1400" b="1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孝文帝</a:t>
                      </a:r>
                      <a:endParaRPr lang="en-US" altLang="zh-CN" sz="1400" b="1" dirty="0" smtClean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pPr algn="ctr"/>
                      <a:r>
                        <a:rPr lang="en-US" altLang="zh-HK" sz="1400" b="1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471</a:t>
                      </a:r>
                      <a:r>
                        <a:rPr lang="en-US" altLang="zh-CN" sz="1400" b="1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-499</a:t>
                      </a:r>
                      <a:endParaRPr lang="zh-HK" altLang="en-US" sz="1400" b="1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8221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400" b="1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7. </a:t>
                      </a:r>
                      <a:r>
                        <a:rPr lang="zh-CN" altLang="en-US" sz="1400" b="1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宣武帝</a:t>
                      </a:r>
                      <a:endParaRPr lang="en-US" altLang="zh-CN" sz="1400" b="1" dirty="0" smtClean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pPr algn="ctr"/>
                      <a:r>
                        <a:rPr lang="en-US" altLang="zh-HK" sz="1400" b="1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499</a:t>
                      </a:r>
                      <a:r>
                        <a:rPr lang="en-US" altLang="zh-CN" sz="1400" b="1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-515</a:t>
                      </a:r>
                      <a:endParaRPr lang="zh-HK" altLang="en-US" sz="1400" b="1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8221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400" b="1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8. </a:t>
                      </a:r>
                      <a:r>
                        <a:rPr lang="zh-CN" altLang="en-US" sz="1400" b="1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孝明帝</a:t>
                      </a:r>
                      <a:endParaRPr lang="en-US" altLang="zh-CN" sz="1400" b="1" dirty="0" smtClean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pPr algn="ctr"/>
                      <a:r>
                        <a:rPr lang="en-US" altLang="zh-HK" sz="1400" b="1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515</a:t>
                      </a:r>
                      <a:r>
                        <a:rPr lang="en-US" altLang="zh-CN" sz="1400" b="1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-528</a:t>
                      </a:r>
                      <a:endParaRPr lang="zh-HK" altLang="en-US" sz="1400" b="1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08221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400" b="1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9. </a:t>
                      </a:r>
                      <a:r>
                        <a:rPr lang="zh-CN" altLang="en-US" sz="1400" b="1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孝莊帝</a:t>
                      </a:r>
                      <a:endParaRPr lang="en-US" altLang="zh-CN" sz="1400" b="1" dirty="0" smtClean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pPr algn="ctr"/>
                      <a:r>
                        <a:rPr lang="en-US" altLang="zh-HK" sz="1400" b="1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528</a:t>
                      </a:r>
                      <a:r>
                        <a:rPr lang="en-US" altLang="zh-CN" sz="1400" b="1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-530</a:t>
                      </a:r>
                      <a:endParaRPr lang="zh-HK" altLang="en-US" sz="1400" b="1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08221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400" b="1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10. </a:t>
                      </a:r>
                      <a:r>
                        <a:rPr lang="zh-CN" altLang="en-US" sz="1400" b="1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節閔帝</a:t>
                      </a:r>
                      <a:endParaRPr lang="en-US" altLang="zh-CN" sz="1400" b="1" dirty="0" smtClean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pPr algn="ctr"/>
                      <a:r>
                        <a:rPr lang="en-US" altLang="zh-HK" sz="1400" b="1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531</a:t>
                      </a:r>
                      <a:endParaRPr lang="zh-HK" altLang="en-US" sz="1400" b="1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08221">
                <a:tc>
                  <a:txBody>
                    <a:bodyPr/>
                    <a:lstStyle/>
                    <a:p>
                      <a:pPr algn="l"/>
                      <a:r>
                        <a:rPr lang="en-US" altLang="zh-HK" sz="1400" b="1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               11. </a:t>
                      </a:r>
                      <a:r>
                        <a:rPr lang="zh-CN" altLang="en-US" sz="1400" b="1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廢帝</a:t>
                      </a:r>
                      <a:endParaRPr lang="en-US" altLang="zh-CN" sz="1400" b="1" dirty="0" smtClean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pPr algn="ctr"/>
                      <a:r>
                        <a:rPr lang="en-US" altLang="zh-CN" sz="1400" b="1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531-532</a:t>
                      </a:r>
                      <a:endParaRPr lang="zh-CN" altLang="en-US" sz="1400" b="1" dirty="0" smtClean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0822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12. </a:t>
                      </a:r>
                      <a:r>
                        <a:rPr lang="zh-CN" altLang="en-US" sz="1400" b="1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孝武帝</a:t>
                      </a:r>
                      <a:endParaRPr lang="en-US" altLang="zh-CN" sz="1400" b="1" dirty="0" smtClean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pPr algn="ctr"/>
                      <a:r>
                        <a:rPr lang="en-US" altLang="zh-HK" sz="1400" b="1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532</a:t>
                      </a:r>
                      <a:r>
                        <a:rPr lang="en-US" altLang="zh-CN" sz="1400" b="1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-534</a:t>
                      </a:r>
                      <a:endParaRPr lang="zh-HK" altLang="en-US" sz="1400" b="1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10058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62200" y="594015"/>
            <a:ext cx="5334000" cy="1323439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rPr>
              <a:t>山西省大同市</a:t>
            </a:r>
            <a:r>
              <a:rPr lang="zh-TW" altLang="en-US" sz="1600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rPr>
              <a:t>是中國其中一個佛教重鎮</a:t>
            </a:r>
            <a:r>
              <a:rPr lang="zh-CN" altLang="en-US" sz="1600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rPr>
              <a:t>，</a:t>
            </a:r>
            <a:r>
              <a:rPr lang="zh-TW" altLang="en-US" sz="1600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rPr>
              <a:t>它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rPr>
              <a:t>曾經是北魏最初五個皇帝的首都，當時叫做平城。北魏雖然是鮮卑人政權，但</a:t>
            </a:r>
            <a:r>
              <a:rPr lang="zh-TW" altLang="en-US" sz="1600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rPr>
              <a:t>族人大多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rPr>
              <a:t>篤信佛教。善信花費巨大人力物力，依山開鑿大型佛像，形成一個個石窟，供人參拜。這就是目前的雲岡石窟。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  <a:cs typeface="文鼎誰的字體" panose="02010609010101010101" pitchFamily="49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601200" y="6535579"/>
            <a:ext cx="3048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（照片：維基百科▪雲岡石窟，第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19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和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20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窟）</a:t>
            </a:r>
            <a:endParaRPr lang="en-US" sz="10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2200" y="132350"/>
            <a:ext cx="3959592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2. </a:t>
            </a:r>
            <a:r>
              <a:rPr lang="zh-CN" alt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佛教造像</a:t>
            </a:r>
            <a:r>
              <a:rPr lang="en-US" altLang="zh-CN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—</a:t>
            </a:r>
            <a:r>
              <a:rPr lang="zh-CN" alt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雲岡石窟為例</a:t>
            </a:r>
            <a:endParaRPr lang="en-US" sz="2400" b="1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1642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4164</TotalTime>
  <Words>2140</Words>
  <Application>Microsoft Office PowerPoint</Application>
  <PresentationFormat>Widescreen</PresentationFormat>
  <Paragraphs>250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文鼎誰的字體</vt:lpstr>
      <vt:lpstr>微軟正黑體</vt:lpstr>
      <vt:lpstr>新細明體</vt:lpstr>
      <vt:lpstr>Arial</vt:lpstr>
      <vt:lpstr>Calibri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swcheung</dc:creator>
  <cp:lastModifiedBy>LO, Ka-yan</cp:lastModifiedBy>
  <cp:revision>201</cp:revision>
  <dcterms:created xsi:type="dcterms:W3CDTF">2019-12-19T00:01:49Z</dcterms:created>
  <dcterms:modified xsi:type="dcterms:W3CDTF">2022-10-17T03:45:41Z</dcterms:modified>
</cp:coreProperties>
</file>